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3"/>
  </p:notesMasterIdLst>
  <p:handoutMasterIdLst>
    <p:handoutMasterId r:id="rId14"/>
  </p:handoutMasterIdLst>
  <p:sldIdLst>
    <p:sldId id="256" r:id="rId2"/>
    <p:sldId id="258" r:id="rId3"/>
    <p:sldId id="270" r:id="rId4"/>
    <p:sldId id="271" r:id="rId5"/>
    <p:sldId id="272" r:id="rId6"/>
    <p:sldId id="273" r:id="rId7"/>
    <p:sldId id="274" r:id="rId8"/>
    <p:sldId id="276" r:id="rId9"/>
    <p:sldId id="277" r:id="rId10"/>
    <p:sldId id="269" r:id="rId11"/>
    <p:sldId id="263"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35" d="100"/>
          <a:sy n="35" d="100"/>
        </p:scale>
        <p:origin x="288" y="72"/>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49775A-7514-4E1F-A42F-C83249A20BF7}" type="datetimeFigureOut">
              <a:rPr lang="ru-RU" smtClean="0"/>
              <a:t>18.12.2019</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F65F64-BA58-4F55-9F86-35F90F85BFC9}" type="slidenum">
              <a:rPr lang="ru-RU" smtClean="0"/>
              <a:t>‹#›</a:t>
            </a:fld>
            <a:endParaRPr lang="ru-RU"/>
          </a:p>
        </p:txBody>
      </p:sp>
    </p:spTree>
    <p:extLst>
      <p:ext uri="{BB962C8B-B14F-4D97-AF65-F5344CB8AC3E}">
        <p14:creationId xmlns:p14="http://schemas.microsoft.com/office/powerpoint/2010/main" val="3686736123"/>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1143000" y="685800"/>
            <a:ext cx="4572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hf hdr="0" ftr="0" dt="0"/>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Заголовок и подзаголовок">
    <p:spTree>
      <p:nvGrpSpPr>
        <p:cNvPr id="1" name=""/>
        <p:cNvGrpSpPr/>
        <p:nvPr/>
      </p:nvGrpSpPr>
      <p:grpSpPr>
        <a:xfrm>
          <a:off x="0" y="0"/>
          <a:ext cx="0" cy="0"/>
          <a:chOff x="0" y="0"/>
          <a:chExt cx="0" cy="0"/>
        </a:xfrm>
      </p:grpSpPr>
      <p:sp>
        <p:nvSpPr>
          <p:cNvPr id="6" name="Прямоугольник"/>
          <p:cNvSpPr/>
          <p:nvPr/>
        </p:nvSpPr>
        <p:spPr>
          <a:xfrm>
            <a:off x="5230254" y="-37339"/>
            <a:ext cx="19217708" cy="13716001"/>
          </a:xfrm>
          <a:prstGeom prst="rect">
            <a:avLst/>
          </a:prstGeom>
          <a:solidFill>
            <a:srgbClr val="FFFFFF"/>
          </a:solidFill>
          <a:ln w="12700">
            <a:miter lim="400000"/>
          </a:ln>
        </p:spPr>
        <p:txBody>
          <a:bodyPr lIns="71437" tIns="71437" rIns="71437" bIns="71437" anchor="ctr"/>
          <a:lstStyle/>
          <a:p>
            <a:pPr>
              <a:defRPr sz="3200">
                <a:solidFill>
                  <a:srgbClr val="FFFFFF"/>
                </a:solidFill>
              </a:defRPr>
            </a:pPr>
            <a:endParaRPr/>
          </a:p>
        </p:txBody>
      </p:sp>
      <p:sp>
        <p:nvSpPr>
          <p:cNvPr id="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Цитата">
    <p:bg>
      <p:bgPr>
        <a:solidFill>
          <a:srgbClr val="FFFFFF"/>
        </a:solidFill>
        <a:effectLst/>
      </p:bgPr>
    </p:bg>
    <p:spTree>
      <p:nvGrpSpPr>
        <p:cNvPr id="1" name=""/>
        <p:cNvGrpSpPr/>
        <p:nvPr/>
      </p:nvGrpSpPr>
      <p:grpSpPr>
        <a:xfrm>
          <a:off x="0" y="0"/>
          <a:ext cx="0" cy="0"/>
          <a:chOff x="0" y="0"/>
          <a:chExt cx="0" cy="0"/>
        </a:xfrm>
      </p:grpSpPr>
      <p:sp>
        <p:nvSpPr>
          <p:cNvPr id="40" name="–Иван Арсентьев"/>
          <p:cNvSpPr txBox="1">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–Иван Арсентьев</a:t>
            </a:r>
          </a:p>
        </p:txBody>
      </p:sp>
      <p:sp>
        <p:nvSpPr>
          <p:cNvPr id="41" name="«Место ввода цитаты»."/>
          <p:cNvSpPr txBox="1">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«Место ввода цитаты».</a:t>
            </a:r>
          </a:p>
        </p:txBody>
      </p:sp>
      <p:sp>
        <p:nvSpPr>
          <p:cNvPr id="42"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4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Пустой">
    <p:bg>
      <p:bgPr>
        <a:solidFill>
          <a:srgbClr val="FFFFFF"/>
        </a:solidFill>
        <a:effectLst/>
      </p:bgPr>
    </p:bg>
    <p:spTree>
      <p:nvGrpSpPr>
        <p:cNvPr id="1" name=""/>
        <p:cNvGrpSpPr/>
        <p:nvPr/>
      </p:nvGrpSpPr>
      <p:grpSpPr>
        <a:xfrm>
          <a:off x="0" y="0"/>
          <a:ext cx="0" cy="0"/>
          <a:chOff x="0" y="0"/>
          <a:chExt cx="0" cy="0"/>
        </a:xfrm>
      </p:grpSpPr>
      <p:sp>
        <p:nvSpPr>
          <p:cNvPr id="4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Фото — горизонтально">
    <p:bg>
      <p:bgPr>
        <a:solidFill>
          <a:srgbClr val="FFFFFF"/>
        </a:solidFill>
        <a:effectLst/>
      </p:bgPr>
    </p:bg>
    <p:spTree>
      <p:nvGrpSpPr>
        <p:cNvPr id="1" name=""/>
        <p:cNvGrpSpPr/>
        <p:nvPr/>
      </p:nvGrpSpPr>
      <p:grpSpPr>
        <a:xfrm>
          <a:off x="0" y="0"/>
          <a:ext cx="0" cy="0"/>
          <a:chOff x="0" y="0"/>
          <a:chExt cx="0" cy="0"/>
        </a:xfrm>
      </p:grpSpPr>
      <p:sp>
        <p:nvSpPr>
          <p:cNvPr id="9" name="Изображение"/>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10" name="Текст заголовка"/>
          <p:cNvSpPr txBox="1">
            <a:spLocks noGrp="1"/>
          </p:cNvSpPr>
          <p:nvPr>
            <p:ph type="title"/>
          </p:nvPr>
        </p:nvSpPr>
        <p:spPr>
          <a:xfrm>
            <a:off x="4833937" y="9447609"/>
            <a:ext cx="14716126" cy="2000251"/>
          </a:xfrm>
          <a:prstGeom prst="rect">
            <a:avLst/>
          </a:prstGeom>
        </p:spPr>
        <p:txBody>
          <a:bodyPr anchor="b"/>
          <a:lstStyle/>
          <a:p>
            <a:r>
              <a:t>Текст заголовка</a:t>
            </a:r>
          </a:p>
        </p:txBody>
      </p:sp>
      <p:sp>
        <p:nvSpPr>
          <p:cNvPr id="11" name="Уровень текста 1…"/>
          <p:cNvSpPr txBox="1">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2" name="Номер слайда"/>
          <p:cNvSpPr txBox="1">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Заголовок — по центру">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Фото — вертикально">
    <p:bg>
      <p:bgPr>
        <a:solidFill>
          <a:srgbClr val="FFFFFF"/>
        </a:solidFill>
        <a:effectLst/>
      </p:bgPr>
    </p:bg>
    <p:spTree>
      <p:nvGrpSpPr>
        <p:cNvPr id="1" name=""/>
        <p:cNvGrpSpPr/>
        <p:nvPr/>
      </p:nvGrpSpPr>
      <p:grpSpPr>
        <a:xfrm>
          <a:off x="0" y="0"/>
          <a:ext cx="0" cy="0"/>
          <a:chOff x="0" y="0"/>
          <a:chExt cx="0" cy="0"/>
        </a:xfrm>
      </p:grpSpPr>
      <p:sp>
        <p:nvSpPr>
          <p:cNvPr id="16" name="Изображение"/>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17" name="Текст заголовка"/>
          <p:cNvSpPr txBox="1">
            <a:spLocks noGrp="1"/>
          </p:cNvSpPr>
          <p:nvPr>
            <p:ph type="title"/>
          </p:nvPr>
        </p:nvSpPr>
        <p:spPr>
          <a:xfrm>
            <a:off x="4387453" y="892968"/>
            <a:ext cx="7500938" cy="5607845"/>
          </a:xfrm>
          <a:prstGeom prst="rect">
            <a:avLst/>
          </a:prstGeom>
        </p:spPr>
        <p:txBody>
          <a:bodyPr anchor="b"/>
          <a:lstStyle>
            <a:lvl1pPr>
              <a:defRPr sz="8400"/>
            </a:lvl1pPr>
          </a:lstStyle>
          <a:p>
            <a:r>
              <a:t>Текст заголовка</a:t>
            </a:r>
          </a:p>
        </p:txBody>
      </p:sp>
      <p:sp>
        <p:nvSpPr>
          <p:cNvPr id="18" name="Уровень текста 1…"/>
          <p:cNvSpPr txBox="1">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9"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Заголовок — вверху">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Заголовок и пункты">
    <p:bg>
      <p:bgPr>
        <a:solidFill>
          <a:srgbClr val="FFFFFF"/>
        </a:solidFill>
        <a:effectLst/>
      </p:bgPr>
    </p:bg>
    <p:spTree>
      <p:nvGrpSpPr>
        <p:cNvPr id="1" name=""/>
        <p:cNvGrpSpPr/>
        <p:nvPr/>
      </p:nvGrpSpPr>
      <p:grpSpPr>
        <a:xfrm>
          <a:off x="0" y="0"/>
          <a:ext cx="0" cy="0"/>
          <a:chOff x="0" y="0"/>
          <a:chExt cx="0" cy="0"/>
        </a:xfrm>
      </p:grpSpPr>
      <p:sp>
        <p:nvSpPr>
          <p:cNvPr id="23" name="Текст заголовка"/>
          <p:cNvSpPr txBox="1">
            <a:spLocks noGrp="1"/>
          </p:cNvSpPr>
          <p:nvPr>
            <p:ph type="title"/>
          </p:nvPr>
        </p:nvSpPr>
        <p:spPr>
          <a:prstGeom prst="rect">
            <a:avLst/>
          </a:prstGeom>
        </p:spPr>
        <p:txBody>
          <a:bodyPr/>
          <a:lstStyle/>
          <a:p>
            <a:r>
              <a:t>Текст заголовка</a:t>
            </a:r>
          </a:p>
        </p:txBody>
      </p:sp>
      <p:sp>
        <p:nvSpPr>
          <p:cNvPr id="24" name="Уровень текста 1…"/>
          <p:cNvSpPr txBox="1">
            <a:spLocks noGrp="1"/>
          </p:cNvSpPr>
          <p:nvPr>
            <p:ph type="body" idx="1"/>
          </p:nvPr>
        </p:nvSpPr>
        <p:spPr>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Заголовок, пункты и фото">
    <p:bg>
      <p:bgPr>
        <a:solidFill>
          <a:srgbClr val="FFFFFF"/>
        </a:solidFill>
        <a:effectLst/>
      </p:bgPr>
    </p:bg>
    <p:spTree>
      <p:nvGrpSpPr>
        <p:cNvPr id="1" name=""/>
        <p:cNvGrpSpPr/>
        <p:nvPr/>
      </p:nvGrpSpPr>
      <p:grpSpPr>
        <a:xfrm>
          <a:off x="0" y="0"/>
          <a:ext cx="0" cy="0"/>
          <a:chOff x="0" y="0"/>
          <a:chExt cx="0" cy="0"/>
        </a:xfrm>
      </p:grpSpPr>
      <p:sp>
        <p:nvSpPr>
          <p:cNvPr id="27" name="Изображение"/>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28" name="Текст заголовка"/>
          <p:cNvSpPr txBox="1">
            <a:spLocks noGrp="1"/>
          </p:cNvSpPr>
          <p:nvPr>
            <p:ph type="title"/>
          </p:nvPr>
        </p:nvSpPr>
        <p:spPr>
          <a:prstGeom prst="rect">
            <a:avLst/>
          </a:prstGeom>
        </p:spPr>
        <p:txBody>
          <a:bodyPr/>
          <a:lstStyle/>
          <a:p>
            <a:r>
              <a:t>Текст заголовка</a:t>
            </a:r>
          </a:p>
        </p:txBody>
      </p:sp>
      <p:sp>
        <p:nvSpPr>
          <p:cNvPr id="29" name="Уровень текста 1…"/>
          <p:cNvSpPr txBox="1">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Пункты">
    <p:bg>
      <p:bgPr>
        <a:solidFill>
          <a:srgbClr val="FFFFFF"/>
        </a:solidFill>
        <a:effectLst/>
      </p:bgPr>
    </p:bg>
    <p:spTree>
      <p:nvGrpSpPr>
        <p:cNvPr id="1" name=""/>
        <p:cNvGrpSpPr/>
        <p:nvPr/>
      </p:nvGrpSpPr>
      <p:grpSpPr>
        <a:xfrm>
          <a:off x="0" y="0"/>
          <a:ext cx="0" cy="0"/>
          <a:chOff x="0" y="0"/>
          <a:chExt cx="0" cy="0"/>
        </a:xfrm>
      </p:grpSpPr>
      <p:sp>
        <p:nvSpPr>
          <p:cNvPr id="32" name="Уровень текста 1…"/>
          <p:cNvSpPr txBox="1">
            <a:spLocks noGrp="1"/>
          </p:cNvSpPr>
          <p:nvPr>
            <p:ph type="body" idx="1"/>
          </p:nvPr>
        </p:nvSpPr>
        <p:spPr>
          <a:xfrm>
            <a:off x="4387453" y="1785937"/>
            <a:ext cx="15609094" cy="10144126"/>
          </a:xfrm>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3"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36" name="Изображение"/>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37" name="Изображение"/>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38"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53957"/>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4387453" y="625078"/>
            <a:ext cx="15609094" cy="30360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Текст заголовка</a:t>
            </a:r>
          </a:p>
        </p:txBody>
      </p:sp>
      <p:sp>
        <p:nvSpPr>
          <p:cNvPr id="3" name="Уровень текста 1…"/>
          <p:cNvSpPr txBox="1">
            <a:spLocks noGrp="1"/>
          </p:cNvSpPr>
          <p:nvPr>
            <p:ph type="body" idx="1"/>
          </p:nvPr>
        </p:nvSpPr>
        <p:spPr>
          <a:xfrm>
            <a:off x="4387453" y="3661171"/>
            <a:ext cx="15609094" cy="8840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hdr="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18" Type="http://schemas.openxmlformats.org/officeDocument/2006/relationships/image" Target="../media/image27.png"/><Relationship Id="rId3" Type="http://schemas.openxmlformats.org/officeDocument/2006/relationships/image" Target="../media/image14.png"/><Relationship Id="rId7" Type="http://schemas.openxmlformats.org/officeDocument/2006/relationships/image" Target="../media/image16.png"/><Relationship Id="rId12" Type="http://schemas.openxmlformats.org/officeDocument/2006/relationships/image" Target="../media/image21.png"/><Relationship Id="rId17" Type="http://schemas.openxmlformats.org/officeDocument/2006/relationships/image" Target="../media/image26.png"/><Relationship Id="rId2" Type="http://schemas.openxmlformats.org/officeDocument/2006/relationships/slide" Target="slide3.xml"/><Relationship Id="rId16" Type="http://schemas.openxmlformats.org/officeDocument/2006/relationships/image" Target="../media/image25.png"/><Relationship Id="rId20" Type="http://schemas.openxmlformats.org/officeDocument/2006/relationships/image" Target="../media/image29.png"/><Relationship Id="rId1" Type="http://schemas.openxmlformats.org/officeDocument/2006/relationships/slideLayout" Target="../slideLayouts/slideLayout5.xml"/><Relationship Id="rId6" Type="http://schemas.openxmlformats.org/officeDocument/2006/relationships/slide" Target="slide11.xml"/><Relationship Id="rId11" Type="http://schemas.openxmlformats.org/officeDocument/2006/relationships/image" Target="../media/image20.png"/><Relationship Id="rId5" Type="http://schemas.openxmlformats.org/officeDocument/2006/relationships/image" Target="../media/image15.png"/><Relationship Id="rId15" Type="http://schemas.openxmlformats.org/officeDocument/2006/relationships/image" Target="../media/image24.png"/><Relationship Id="rId10" Type="http://schemas.openxmlformats.org/officeDocument/2006/relationships/image" Target="../media/image19.png"/><Relationship Id="rId19" Type="http://schemas.openxmlformats.org/officeDocument/2006/relationships/image" Target="../media/image28.png"/><Relationship Id="rId4" Type="http://schemas.openxmlformats.org/officeDocument/2006/relationships/slide" Target="slide10.xml"/><Relationship Id="rId9" Type="http://schemas.openxmlformats.org/officeDocument/2006/relationships/image" Target="../media/image18.png"/><Relationship Id="rId14" Type="http://schemas.openxmlformats.org/officeDocument/2006/relationships/image" Target="../media/image23.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slide" Target="slide10.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slide" Target="slide10.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slide" Target="slide10.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10370343" y="1604166"/>
            <a:ext cx="1" cy="2777349"/>
          </a:xfrm>
          <a:prstGeom prst="line">
            <a:avLst/>
          </a:prstGeom>
          <a:ln w="12700">
            <a:solidFill>
              <a:srgbClr val="FFFFFF"/>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sp>
        <p:nvSpPr>
          <p:cNvPr id="52" name="Очень крутой…"/>
          <p:cNvSpPr txBox="1"/>
          <p:nvPr/>
        </p:nvSpPr>
        <p:spPr>
          <a:xfrm>
            <a:off x="9743727" y="3995267"/>
            <a:ext cx="10070039" cy="37148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b"/>
          <a:lstStyle/>
          <a:p>
            <a:pPr algn="l">
              <a:defRPr sz="7000" b="1" cap="all">
                <a:solidFill>
                  <a:srgbClr val="253957"/>
                </a:solidFill>
                <a:latin typeface="+mn-lt"/>
                <a:ea typeface="+mn-ea"/>
                <a:cs typeface="+mn-cs"/>
                <a:sym typeface="Arial Narrow"/>
              </a:defRPr>
            </a:pPr>
            <a:r>
              <a:rPr lang="ru-RU" dirty="0" smtClean="0">
                <a:latin typeface="PT Astra Sans" panose="020B0603020203020204" pitchFamily="34" charset="-52"/>
                <a:ea typeface="PT Astra Sans" panose="020B0603020203020204" pitchFamily="34" charset="-52"/>
              </a:rPr>
              <a:t>Зловещая долина</a:t>
            </a:r>
            <a:endParaRPr dirty="0">
              <a:latin typeface="PT Astra Sans" panose="020B0603020203020204" pitchFamily="34" charset="-52"/>
              <a:ea typeface="PT Astra Sans" panose="020B0603020203020204" pitchFamily="34" charset="-52"/>
            </a:endParaRPr>
          </a:p>
        </p:txBody>
      </p:sp>
      <p:sp>
        <p:nvSpPr>
          <p:cNvPr id="53" name="Очень крутой подзаголовок презентации"/>
          <p:cNvSpPr txBox="1"/>
          <p:nvPr/>
        </p:nvSpPr>
        <p:spPr>
          <a:xfrm>
            <a:off x="6090546" y="9003896"/>
            <a:ext cx="8559593" cy="2464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algn="l">
              <a:defRPr sz="4200">
                <a:solidFill>
                  <a:srgbClr val="253957"/>
                </a:solidFill>
                <a:latin typeface="+mn-lt"/>
                <a:ea typeface="+mn-ea"/>
                <a:cs typeface="+mn-cs"/>
                <a:sym typeface="Arial Narrow"/>
              </a:defRPr>
            </a:lvl1pPr>
          </a:lstStyle>
          <a:p>
            <a:r>
              <a:rPr lang="ru-RU" sz="3200" dirty="0">
                <a:latin typeface="Times New Roman" panose="02020603050405020304" pitchFamily="18" charset="0"/>
                <a:ea typeface="Arial Narrow" charset="0"/>
                <a:cs typeface="Times New Roman" panose="02020603050405020304" pitchFamily="18" charset="0"/>
              </a:rPr>
              <a:t>Работу </a:t>
            </a:r>
            <a:r>
              <a:rPr lang="ru-RU" sz="3200" dirty="0" smtClean="0">
                <a:latin typeface="Times New Roman" panose="02020603050405020304" pitchFamily="18" charset="0"/>
                <a:ea typeface="Arial Narrow" charset="0"/>
                <a:cs typeface="Times New Roman" panose="02020603050405020304" pitchFamily="18" charset="0"/>
              </a:rPr>
              <a:t>выполнили студенты 2-го курса, </a:t>
            </a:r>
            <a:r>
              <a:rPr lang="ru-RU" sz="3200" dirty="0">
                <a:latin typeface="Times New Roman" panose="02020603050405020304" pitchFamily="18" charset="0"/>
                <a:ea typeface="Arial Narrow" charset="0"/>
                <a:cs typeface="Times New Roman" panose="02020603050405020304" pitchFamily="18" charset="0"/>
              </a:rPr>
              <a:t>факультета экономики, менеджмента и </a:t>
            </a:r>
            <a:r>
              <a:rPr lang="ru-RU" sz="3200" dirty="0" smtClean="0">
                <a:latin typeface="Times New Roman" panose="02020603050405020304" pitchFamily="18" charset="0"/>
                <a:ea typeface="Arial Narrow" charset="0"/>
                <a:cs typeface="Times New Roman" panose="02020603050405020304" pitchFamily="18" charset="0"/>
              </a:rPr>
              <a:t>бизнес-информатики:</a:t>
            </a:r>
            <a:endParaRPr lang="ru-RU" sz="3200" dirty="0">
              <a:latin typeface="Times New Roman" panose="02020603050405020304" pitchFamily="18" charset="0"/>
              <a:ea typeface="Arial Narrow" charset="0"/>
              <a:cs typeface="Times New Roman" panose="02020603050405020304" pitchFamily="18" charset="0"/>
            </a:endParaRPr>
          </a:p>
          <a:p>
            <a:r>
              <a:rPr lang="ru-RU" sz="3200" u="sng" dirty="0" smtClean="0">
                <a:latin typeface="Times New Roman" panose="02020603050405020304" pitchFamily="18" charset="0"/>
                <a:ea typeface="Arial Narrow" charset="0"/>
                <a:cs typeface="Times New Roman" panose="02020603050405020304" pitchFamily="18" charset="0"/>
              </a:rPr>
              <a:t>Чепоков Е. Вяткин С. Дроздов А.</a:t>
            </a:r>
            <a:endParaRPr lang="ru-RU" sz="3200" u="sng" dirty="0">
              <a:latin typeface="Times New Roman" panose="02020603050405020304" pitchFamily="18" charset="0"/>
              <a:ea typeface="Arial Narrow" charset="0"/>
              <a:cs typeface="Times New Roman" panose="02020603050405020304" pitchFamily="18" charset="0"/>
            </a:endParaRPr>
          </a:p>
        </p:txBody>
      </p:sp>
      <p:sp>
        <p:nvSpPr>
          <p:cNvPr id="54" name="Название подразделения,  лаборатории, факультета и т.д."/>
          <p:cNvSpPr txBox="1"/>
          <p:nvPr/>
        </p:nvSpPr>
        <p:spPr>
          <a:xfrm>
            <a:off x="6058308" y="741132"/>
            <a:ext cx="10163503" cy="27295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p>
            <a:pPr algn="l">
              <a:defRPr sz="4200">
                <a:solidFill>
                  <a:srgbClr val="253957"/>
                </a:solidFill>
                <a:latin typeface="+mn-lt"/>
                <a:ea typeface="+mn-ea"/>
                <a:cs typeface="+mn-cs"/>
                <a:sym typeface="Arial Narrow"/>
              </a:defRPr>
            </a:pPr>
            <a:r>
              <a:rPr lang="ru-RU" dirty="0" smtClean="0">
                <a:latin typeface="PT Astra Sans" panose="020B0603020203020204" pitchFamily="34" charset="-52"/>
                <a:ea typeface="PT Astra Sans" panose="020B0603020203020204" pitchFamily="34" charset="-52"/>
              </a:rPr>
              <a:t>НИУ ВШЭ-Пермь, </a:t>
            </a:r>
            <a:r>
              <a:rPr lang="ru-RU" sz="4200" dirty="0">
                <a:solidFill>
                  <a:srgbClr val="253957"/>
                </a:solidFill>
                <a:latin typeface="PT Astra Sans" panose="020B0603020203020204" pitchFamily="34" charset="-52"/>
                <a:ea typeface="PT Astra Sans" panose="020B0603020203020204" pitchFamily="34" charset="-52"/>
                <a:sym typeface="Arial Narrow"/>
              </a:rPr>
              <a:t>УДК 09.03.04</a:t>
            </a:r>
            <a:r>
              <a:rPr lang="ru-RU" dirty="0" smtClean="0">
                <a:latin typeface="PT Astra Sans" panose="020B0603020203020204" pitchFamily="34" charset="-52"/>
                <a:ea typeface="PT Astra Sans" panose="020B0603020203020204" pitchFamily="34" charset="-52"/>
              </a:rPr>
              <a:t>, Факультет экономики, менеджмента </a:t>
            </a:r>
            <a:r>
              <a:rPr lang="ru-RU" dirty="0">
                <a:latin typeface="PT Astra Sans" panose="020B0603020203020204" pitchFamily="34" charset="-52"/>
                <a:ea typeface="PT Astra Sans" panose="020B0603020203020204" pitchFamily="34" charset="-52"/>
              </a:rPr>
              <a:t>и </a:t>
            </a:r>
            <a:r>
              <a:rPr lang="ru-RU" dirty="0" smtClean="0">
                <a:latin typeface="PT Astra Sans" panose="020B0603020203020204" pitchFamily="34" charset="-52"/>
                <a:ea typeface="PT Astra Sans" panose="020B0603020203020204" pitchFamily="34" charset="-52"/>
              </a:rPr>
              <a:t>бизнес-информатики, </a:t>
            </a:r>
            <a:r>
              <a:rPr lang="ru-RU" sz="4200" dirty="0">
                <a:solidFill>
                  <a:srgbClr val="253957"/>
                </a:solidFill>
                <a:latin typeface="PT Astra Sans" panose="020B0603020203020204" pitchFamily="34" charset="-52"/>
                <a:ea typeface="PT Astra Sans" panose="020B0603020203020204" pitchFamily="34" charset="-52"/>
                <a:cs typeface="+mn-cs"/>
              </a:rPr>
              <a:t>кафедра информационных технологий в бизнесе</a:t>
            </a:r>
            <a:endParaRPr sz="4200" dirty="0">
              <a:solidFill>
                <a:srgbClr val="253957"/>
              </a:solidFill>
              <a:latin typeface="PT Astra Sans" panose="020B0603020203020204" pitchFamily="34" charset="-52"/>
              <a:ea typeface="PT Astra Sans" panose="020B0603020203020204" pitchFamily="34" charset="-52"/>
              <a:cs typeface="+mn-cs"/>
            </a:endParaRPr>
          </a:p>
        </p:txBody>
      </p:sp>
      <p:sp>
        <p:nvSpPr>
          <p:cNvPr id="55" name="Москва, 2017"/>
          <p:cNvSpPr txBox="1"/>
          <p:nvPr/>
        </p:nvSpPr>
        <p:spPr>
          <a:xfrm>
            <a:off x="14136216" y="12762656"/>
            <a:ext cx="2770829" cy="5751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l" defTabSz="642937">
              <a:defRPr sz="2800">
                <a:solidFill>
                  <a:srgbClr val="253957"/>
                </a:solidFill>
                <a:latin typeface="+mn-lt"/>
                <a:ea typeface="+mn-ea"/>
                <a:cs typeface="+mn-cs"/>
                <a:sym typeface="Arial Narrow"/>
              </a:defRPr>
            </a:lvl1pPr>
          </a:lstStyle>
          <a:p>
            <a:r>
              <a:rPr lang="ru-RU" dirty="0" smtClean="0">
                <a:latin typeface="PT Astra Sans" panose="020B0603020203020204" pitchFamily="34" charset="-52"/>
                <a:ea typeface="PT Astra Sans" panose="020B0603020203020204" pitchFamily="34" charset="-52"/>
              </a:rPr>
              <a:t>Пермь</a:t>
            </a:r>
            <a:r>
              <a:rPr dirty="0" smtClean="0">
                <a:latin typeface="PT Astra Sans" panose="020B0603020203020204" pitchFamily="34" charset="-52"/>
                <a:ea typeface="PT Astra Sans" panose="020B0603020203020204" pitchFamily="34" charset="-52"/>
              </a:rPr>
              <a:t>, 201</a:t>
            </a:r>
            <a:r>
              <a:rPr lang="ru-RU" dirty="0" smtClean="0">
                <a:latin typeface="PT Astra Sans" panose="020B0603020203020204" pitchFamily="34" charset="-52"/>
                <a:ea typeface="PT Astra Sans" panose="020B0603020203020204" pitchFamily="34" charset="-52"/>
              </a:rPr>
              <a:t>9</a:t>
            </a:r>
            <a:endParaRPr dirty="0">
              <a:latin typeface="PT Astra Sans" panose="020B0603020203020204" pitchFamily="34" charset="-52"/>
              <a:ea typeface="PT Astra Sans" panose="020B0603020203020204" pitchFamily="34" charset="-52"/>
            </a:endParaRPr>
          </a:p>
        </p:txBody>
      </p:sp>
      <p:pic>
        <p:nvPicPr>
          <p:cNvPr id="56" name="Изображение" descr="Изображение"/>
          <p:cNvPicPr>
            <a:picLocks noChangeAspect="1"/>
          </p:cNvPicPr>
          <p:nvPr/>
        </p:nvPicPr>
        <p:blipFill>
          <a:blip r:embed="rId2">
            <a:extLst/>
          </a:blip>
          <a:stretch>
            <a:fillRect/>
          </a:stretch>
        </p:blipFill>
        <p:spPr>
          <a:xfrm>
            <a:off x="1221970" y="1330739"/>
            <a:ext cx="2736119" cy="2645547"/>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hlinkClick r:id="rId2" action="ppaction://hlinksldjump"/>
          </p:cNvPr>
          <p:cNvPicPr>
            <a:picLocks noChangeAspect="1"/>
          </p:cNvPicPr>
          <p:nvPr/>
        </p:nvPicPr>
        <p:blipFill>
          <a:blip r:embed="rId3"/>
          <a:stretch>
            <a:fillRect/>
          </a:stretch>
        </p:blipFill>
        <p:spPr>
          <a:xfrm>
            <a:off x="1327080" y="3247217"/>
            <a:ext cx="5263351" cy="2948745"/>
          </a:xfrm>
          <a:prstGeom prst="rect">
            <a:avLst/>
          </a:prstGeom>
          <a:ln>
            <a:noFill/>
          </a:ln>
          <a:effectLst>
            <a:glow rad="266700">
              <a:schemeClr val="bg1">
                <a:alpha val="47000"/>
              </a:schemeClr>
            </a:glow>
            <a:outerShdw blurRad="50800" dist="38100" dir="5400000" algn="t" rotWithShape="0">
              <a:prstClr val="black">
                <a:alpha val="40000"/>
              </a:prstClr>
            </a:outerShdw>
          </a:effectLst>
        </p:spPr>
      </p:pic>
      <p:sp>
        <p:nvSpPr>
          <p:cNvPr id="7" name="Название подразделения,  лаборатории, факультета и т.д."/>
          <p:cNvSpPr txBox="1"/>
          <p:nvPr/>
        </p:nvSpPr>
        <p:spPr>
          <a:xfrm>
            <a:off x="10463808" y="665312"/>
            <a:ext cx="4021366" cy="882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p>
            <a:pPr algn="l">
              <a:defRPr sz="4200">
                <a:solidFill>
                  <a:srgbClr val="253957"/>
                </a:solidFill>
                <a:latin typeface="+mn-lt"/>
                <a:ea typeface="+mn-ea"/>
                <a:cs typeface="+mn-cs"/>
                <a:sym typeface="Arial Narrow"/>
              </a:defRPr>
            </a:pPr>
            <a:r>
              <a:rPr lang="ru-RU" sz="4800" b="1" dirty="0" smtClean="0">
                <a:solidFill>
                  <a:schemeClr val="bg1"/>
                </a:solidFill>
                <a:latin typeface="PT Astra Sans" panose="020B0603020203020204" pitchFamily="34" charset="-52"/>
                <a:ea typeface="PT Astra Sans" panose="020B0603020203020204" pitchFamily="34" charset="-52"/>
              </a:rPr>
              <a:t>Оглавление</a:t>
            </a:r>
            <a:endParaRPr sz="4800" b="1" dirty="0">
              <a:solidFill>
                <a:schemeClr val="bg1"/>
              </a:solidFill>
              <a:latin typeface="PT Astra Sans" panose="020B0603020203020204" pitchFamily="34" charset="-52"/>
              <a:ea typeface="PT Astra Sans" panose="020B0603020203020204" pitchFamily="34" charset="-52"/>
            </a:endParaRPr>
          </a:p>
        </p:txBody>
      </p:sp>
      <p:pic>
        <p:nvPicPr>
          <p:cNvPr id="2" name="Рисунок 1">
            <a:hlinkClick r:id="rId4" action="ppaction://hlinksldjump"/>
          </p:cNvPr>
          <p:cNvPicPr>
            <a:picLocks noChangeAspect="1"/>
          </p:cNvPicPr>
          <p:nvPr/>
        </p:nvPicPr>
        <p:blipFill>
          <a:blip r:embed="rId5"/>
          <a:stretch>
            <a:fillRect/>
          </a:stretch>
        </p:blipFill>
        <p:spPr>
          <a:xfrm>
            <a:off x="6911996" y="3247217"/>
            <a:ext cx="5234496" cy="2948745"/>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3" name="Рисунок 2">
            <a:hlinkClick r:id="rId6" action="ppaction://hlinksldjump"/>
          </p:cNvPr>
          <p:cNvPicPr>
            <a:picLocks noChangeAspect="1"/>
          </p:cNvPicPr>
          <p:nvPr/>
        </p:nvPicPr>
        <p:blipFill>
          <a:blip r:embed="rId7"/>
          <a:stretch>
            <a:fillRect/>
          </a:stretch>
        </p:blipFill>
        <p:spPr>
          <a:xfrm>
            <a:off x="12469283" y="3257601"/>
            <a:ext cx="5221535" cy="2937900"/>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4" name="Рисунок 3">
            <a:hlinkClick r:id="" action="ppaction://noaction"/>
          </p:cNvPr>
          <p:cNvPicPr>
            <a:picLocks noChangeAspect="1"/>
          </p:cNvPicPr>
          <p:nvPr/>
        </p:nvPicPr>
        <p:blipFill>
          <a:blip r:embed="rId8"/>
          <a:stretch>
            <a:fillRect/>
          </a:stretch>
        </p:blipFill>
        <p:spPr>
          <a:xfrm>
            <a:off x="18014161" y="3257601"/>
            <a:ext cx="5237676" cy="2937900"/>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5" name="Рисунок 4">
            <a:hlinkClick r:id="" action="ppaction://noaction"/>
          </p:cNvPr>
          <p:cNvPicPr>
            <a:picLocks noChangeAspect="1"/>
          </p:cNvPicPr>
          <p:nvPr/>
        </p:nvPicPr>
        <p:blipFill>
          <a:blip r:embed="rId9"/>
          <a:stretch>
            <a:fillRect/>
          </a:stretch>
        </p:blipFill>
        <p:spPr>
          <a:xfrm>
            <a:off x="1327080" y="7650089"/>
            <a:ext cx="5263351" cy="2952302"/>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8" name="Рисунок 7">
            <a:hlinkClick r:id="" action="ppaction://noaction"/>
          </p:cNvPr>
          <p:cNvPicPr>
            <a:picLocks noChangeAspect="1"/>
          </p:cNvPicPr>
          <p:nvPr/>
        </p:nvPicPr>
        <p:blipFill>
          <a:blip r:embed="rId10"/>
          <a:stretch>
            <a:fillRect/>
          </a:stretch>
        </p:blipFill>
        <p:spPr>
          <a:xfrm>
            <a:off x="6911996" y="7650088"/>
            <a:ext cx="5245721" cy="2952302"/>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9" name="Рисунок 8">
            <a:hlinkClick r:id="" action="ppaction://noaction"/>
          </p:cNvPr>
          <p:cNvPicPr>
            <a:picLocks noChangeAspect="1"/>
          </p:cNvPicPr>
          <p:nvPr/>
        </p:nvPicPr>
        <p:blipFill>
          <a:blip r:embed="rId11"/>
          <a:stretch>
            <a:fillRect/>
          </a:stretch>
        </p:blipFill>
        <p:spPr>
          <a:xfrm>
            <a:off x="12480032" y="7650088"/>
            <a:ext cx="5210308" cy="2952302"/>
          </a:xfrm>
          <a:prstGeom prst="rect">
            <a:avLst/>
          </a:prstGeom>
          <a:ln>
            <a:noFill/>
          </a:ln>
          <a:effectLst>
            <a:glow rad="266700">
              <a:schemeClr val="bg1">
                <a:alpha val="47000"/>
              </a:schemeClr>
            </a:glow>
            <a:outerShdw blurRad="50800" dist="38100" dir="5400000" algn="t" rotWithShape="0">
              <a:prstClr val="black">
                <a:alpha val="40000"/>
              </a:prstClr>
            </a:outerShdw>
          </a:effectLst>
        </p:spPr>
      </p:pic>
      <p:pic>
        <p:nvPicPr>
          <p:cNvPr id="10" name="Рисунок 9">
            <a:hlinkClick r:id="" action="ppaction://noaction"/>
          </p:cNvPr>
          <p:cNvPicPr>
            <a:picLocks noChangeAspect="1"/>
          </p:cNvPicPr>
          <p:nvPr/>
        </p:nvPicPr>
        <p:blipFill>
          <a:blip r:embed="rId12"/>
          <a:stretch>
            <a:fillRect/>
          </a:stretch>
        </p:blipFill>
        <p:spPr>
          <a:xfrm>
            <a:off x="18014161" y="7649482"/>
            <a:ext cx="5237675" cy="2952935"/>
          </a:xfrm>
          <a:prstGeom prst="rect">
            <a:avLst/>
          </a:prstGeom>
          <a:ln>
            <a:noFill/>
          </a:ln>
          <a:effectLst>
            <a:glow rad="266700">
              <a:schemeClr val="bg1">
                <a:alpha val="47000"/>
              </a:schemeClr>
            </a:glow>
            <a:outerShdw blurRad="50800" dist="38100" dir="5400000" algn="t" rotWithShape="0">
              <a:prstClr val="black">
                <a:alpha val="40000"/>
              </a:prstClr>
            </a:outerShdw>
          </a:effectLst>
        </p:spPr>
      </p:pic>
      <p:sp>
        <p:nvSpPr>
          <p:cNvPr id="11" name="TextBox 10"/>
          <p:cNvSpPr txBox="1"/>
          <p:nvPr/>
        </p:nvSpPr>
        <p:spPr>
          <a:xfrm>
            <a:off x="3394498"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3</a:t>
            </a:r>
            <a:endParaRPr kumimoji="0" lang="ru-RU" sz="13800" b="1" i="0" strike="noStrike" cap="none" spc="0" normalizeH="0" baseline="0" dirty="0">
              <a:ln>
                <a:noFill/>
              </a:ln>
              <a:solidFill>
                <a:schemeClr val="tx2">
                  <a:lumMod val="60000"/>
                  <a:lumOff val="40000"/>
                </a:schemeClr>
              </a:solidFill>
              <a:effectLst/>
              <a:uFillTx/>
              <a:sym typeface="Helvetica Light"/>
            </a:endParaRPr>
          </a:p>
        </p:txBody>
      </p:sp>
      <p:sp>
        <p:nvSpPr>
          <p:cNvPr id="12" name="TextBox 11"/>
          <p:cNvSpPr txBox="1"/>
          <p:nvPr/>
        </p:nvSpPr>
        <p:spPr>
          <a:xfrm>
            <a:off x="8964987"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4</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3" name="TextBox 12"/>
          <p:cNvSpPr txBox="1"/>
          <p:nvPr/>
        </p:nvSpPr>
        <p:spPr>
          <a:xfrm>
            <a:off x="14485174"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5</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4" name="TextBox 13"/>
          <p:cNvSpPr txBox="1"/>
          <p:nvPr/>
        </p:nvSpPr>
        <p:spPr>
          <a:xfrm>
            <a:off x="20068741" y="358762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6</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5" name="TextBox 14"/>
          <p:cNvSpPr txBox="1"/>
          <p:nvPr/>
        </p:nvSpPr>
        <p:spPr>
          <a:xfrm>
            <a:off x="3419518" y="799198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7</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6" name="TextBox 15"/>
          <p:cNvSpPr txBox="1"/>
          <p:nvPr/>
        </p:nvSpPr>
        <p:spPr>
          <a:xfrm>
            <a:off x="9093875" y="7991985"/>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8</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7" name="TextBox 16"/>
          <p:cNvSpPr txBox="1"/>
          <p:nvPr/>
        </p:nvSpPr>
        <p:spPr>
          <a:xfrm>
            <a:off x="14516070" y="7995968"/>
            <a:ext cx="1128513"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9</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sp>
        <p:nvSpPr>
          <p:cNvPr id="18" name="TextBox 17"/>
          <p:cNvSpPr txBox="1"/>
          <p:nvPr/>
        </p:nvSpPr>
        <p:spPr>
          <a:xfrm>
            <a:off x="19576619" y="7991985"/>
            <a:ext cx="2112757" cy="22679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13800" b="1" dirty="0" smtClean="0">
                <a:solidFill>
                  <a:schemeClr val="tx2">
                    <a:lumMod val="60000"/>
                    <a:lumOff val="40000"/>
                  </a:schemeClr>
                </a:solidFill>
              </a:rPr>
              <a:t>10</a:t>
            </a:r>
            <a:endParaRPr kumimoji="0" lang="ru-RU" sz="13800" b="1" i="0" u="none" strike="noStrike" cap="none" spc="0" normalizeH="0" baseline="0" dirty="0">
              <a:ln>
                <a:noFill/>
              </a:ln>
              <a:solidFill>
                <a:schemeClr val="tx2">
                  <a:lumMod val="60000"/>
                  <a:lumOff val="40000"/>
                </a:schemeClr>
              </a:solidFill>
              <a:effectLst/>
              <a:uFillTx/>
              <a:sym typeface="Helvetica Light"/>
            </a:endParaRPr>
          </a:p>
        </p:txBody>
      </p:sp>
      <p:pic>
        <p:nvPicPr>
          <p:cNvPr id="19" name="Рисунок 18"/>
          <p:cNvPicPr>
            <a:picLocks noChangeAspect="1"/>
          </p:cNvPicPr>
          <p:nvPr/>
        </p:nvPicPr>
        <p:blipFill>
          <a:blip r:embed="rId13"/>
          <a:stretch>
            <a:fillRect/>
          </a:stretch>
        </p:blipFill>
        <p:spPr>
          <a:xfrm>
            <a:off x="1327080" y="3222422"/>
            <a:ext cx="5297488" cy="2973080"/>
          </a:xfrm>
          <a:prstGeom prst="rect">
            <a:avLst/>
          </a:prstGeom>
        </p:spPr>
      </p:pic>
      <p:pic>
        <p:nvPicPr>
          <p:cNvPr id="20" name="Рисунок 19"/>
          <p:cNvPicPr>
            <a:picLocks noChangeAspect="1"/>
          </p:cNvPicPr>
          <p:nvPr/>
        </p:nvPicPr>
        <p:blipFill>
          <a:blip r:embed="rId14"/>
          <a:stretch>
            <a:fillRect/>
          </a:stretch>
        </p:blipFill>
        <p:spPr>
          <a:xfrm>
            <a:off x="6901233" y="3234253"/>
            <a:ext cx="5244707" cy="2991545"/>
          </a:xfrm>
          <a:prstGeom prst="rect">
            <a:avLst/>
          </a:prstGeom>
        </p:spPr>
      </p:pic>
      <p:pic>
        <p:nvPicPr>
          <p:cNvPr id="21" name="Рисунок 20"/>
          <p:cNvPicPr>
            <a:picLocks noChangeAspect="1"/>
          </p:cNvPicPr>
          <p:nvPr/>
        </p:nvPicPr>
        <p:blipFill>
          <a:blip r:embed="rId15"/>
          <a:stretch>
            <a:fillRect/>
          </a:stretch>
        </p:blipFill>
        <p:spPr>
          <a:xfrm>
            <a:off x="12467505" y="3267585"/>
            <a:ext cx="5248442" cy="2958213"/>
          </a:xfrm>
          <a:prstGeom prst="rect">
            <a:avLst/>
          </a:prstGeom>
        </p:spPr>
      </p:pic>
      <p:pic>
        <p:nvPicPr>
          <p:cNvPr id="22" name="Рисунок 21"/>
          <p:cNvPicPr>
            <a:picLocks noChangeAspect="1"/>
          </p:cNvPicPr>
          <p:nvPr/>
        </p:nvPicPr>
        <p:blipFill>
          <a:blip r:embed="rId16"/>
          <a:stretch>
            <a:fillRect/>
          </a:stretch>
        </p:blipFill>
        <p:spPr>
          <a:xfrm>
            <a:off x="18012655" y="3234253"/>
            <a:ext cx="5275098" cy="2961248"/>
          </a:xfrm>
          <a:prstGeom prst="rect">
            <a:avLst/>
          </a:prstGeom>
        </p:spPr>
      </p:pic>
      <p:pic>
        <p:nvPicPr>
          <p:cNvPr id="23" name="Рисунок 22"/>
          <p:cNvPicPr>
            <a:picLocks noChangeAspect="1"/>
          </p:cNvPicPr>
          <p:nvPr/>
        </p:nvPicPr>
        <p:blipFill>
          <a:blip r:embed="rId17"/>
          <a:stretch>
            <a:fillRect/>
          </a:stretch>
        </p:blipFill>
        <p:spPr>
          <a:xfrm>
            <a:off x="1327080" y="7649482"/>
            <a:ext cx="5297488" cy="2979086"/>
          </a:xfrm>
          <a:prstGeom prst="rect">
            <a:avLst/>
          </a:prstGeom>
        </p:spPr>
      </p:pic>
      <p:pic>
        <p:nvPicPr>
          <p:cNvPr id="24" name="Рисунок 23"/>
          <p:cNvPicPr>
            <a:picLocks noChangeAspect="1"/>
          </p:cNvPicPr>
          <p:nvPr/>
        </p:nvPicPr>
        <p:blipFill>
          <a:blip r:embed="rId18"/>
          <a:stretch>
            <a:fillRect/>
          </a:stretch>
        </p:blipFill>
        <p:spPr>
          <a:xfrm>
            <a:off x="6901233" y="7649482"/>
            <a:ext cx="5244707" cy="2944188"/>
          </a:xfrm>
          <a:prstGeom prst="rect">
            <a:avLst/>
          </a:prstGeom>
        </p:spPr>
      </p:pic>
      <p:pic>
        <p:nvPicPr>
          <p:cNvPr id="25" name="Рисунок 24"/>
          <p:cNvPicPr>
            <a:picLocks noChangeAspect="1"/>
          </p:cNvPicPr>
          <p:nvPr/>
        </p:nvPicPr>
        <p:blipFill>
          <a:blip r:embed="rId19"/>
          <a:stretch>
            <a:fillRect/>
          </a:stretch>
        </p:blipFill>
        <p:spPr>
          <a:xfrm>
            <a:off x="12481012" y="7649482"/>
            <a:ext cx="5229495" cy="2944188"/>
          </a:xfrm>
          <a:prstGeom prst="rect">
            <a:avLst/>
          </a:prstGeom>
        </p:spPr>
      </p:pic>
      <p:pic>
        <p:nvPicPr>
          <p:cNvPr id="26" name="Рисунок 25"/>
          <p:cNvPicPr>
            <a:picLocks noChangeAspect="1"/>
          </p:cNvPicPr>
          <p:nvPr/>
        </p:nvPicPr>
        <p:blipFill>
          <a:blip r:embed="rId20"/>
          <a:stretch>
            <a:fillRect/>
          </a:stretch>
        </p:blipFill>
        <p:spPr>
          <a:xfrm>
            <a:off x="17980024" y="7684380"/>
            <a:ext cx="5246008" cy="2944188"/>
          </a:xfrm>
          <a:prstGeom prst="rect">
            <a:avLst/>
          </a:prstGeom>
        </p:spPr>
      </p:pic>
    </p:spTree>
    <p:extLst>
      <p:ext uri="{BB962C8B-B14F-4D97-AF65-F5344CB8AC3E}">
        <p14:creationId xmlns:p14="http://schemas.microsoft.com/office/powerpoint/2010/main" val="387933954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Адрес: ТехтТехтТехтТехтТехтТехтТехтТехтТехтТехтТехтТехтТехт"/>
          <p:cNvSpPr txBox="1"/>
          <p:nvPr/>
        </p:nvSpPr>
        <p:spPr>
          <a:xfrm>
            <a:off x="16296456" y="11494665"/>
            <a:ext cx="6624736" cy="5196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r" defTabSz="642937">
              <a:defRPr sz="2400">
                <a:solidFill>
                  <a:srgbClr val="FFFFFF"/>
                </a:solidFill>
                <a:latin typeface="+mn-lt"/>
                <a:ea typeface="+mn-ea"/>
                <a:cs typeface="+mn-cs"/>
                <a:sym typeface="Arial Narrow"/>
              </a:defRPr>
            </a:lvl1pPr>
          </a:lstStyle>
          <a:p>
            <a:r>
              <a:rPr lang="ru-RU" dirty="0" smtClean="0">
                <a:latin typeface="PT Astra Sans" panose="020B0603020203020204" pitchFamily="34" charset="-52"/>
                <a:ea typeface="PT Astra Sans" panose="020B0603020203020204" pitchFamily="34" charset="-52"/>
              </a:rPr>
              <a:t>Электронная почта: </a:t>
            </a:r>
            <a:r>
              <a:rPr lang="en-US" dirty="0" smtClean="0">
                <a:latin typeface="PT Astra Sans" panose="020B0603020203020204" pitchFamily="34" charset="-52"/>
                <a:ea typeface="PT Astra Sans" panose="020B0603020203020204" pitchFamily="34" charset="-52"/>
              </a:rPr>
              <a:t>eschepokov@edu.hse.ru</a:t>
            </a:r>
            <a:endParaRPr dirty="0">
              <a:latin typeface="PT Astra Sans" panose="020B0603020203020204" pitchFamily="34" charset="-52"/>
              <a:ea typeface="PT Astra Sans" panose="020B0603020203020204" pitchFamily="34" charset="-52"/>
            </a:endParaRPr>
          </a:p>
        </p:txBody>
      </p:sp>
      <p:sp>
        <p:nvSpPr>
          <p:cNvPr id="101" name="www.text"/>
          <p:cNvSpPr txBox="1"/>
          <p:nvPr/>
        </p:nvSpPr>
        <p:spPr>
          <a:xfrm>
            <a:off x="1966864" y="11494665"/>
            <a:ext cx="6120680"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l" defTabSz="642937">
              <a:defRPr sz="2400">
                <a:solidFill>
                  <a:srgbClr val="FFFFFF"/>
                </a:solidFill>
                <a:latin typeface="+mn-lt"/>
                <a:ea typeface="+mn-ea"/>
                <a:cs typeface="+mn-cs"/>
                <a:sym typeface="Arial Narrow"/>
              </a:defRPr>
            </a:lvl1pPr>
          </a:lstStyle>
          <a:p>
            <a:r>
              <a:rPr lang="ru-RU" dirty="0" smtClean="0">
                <a:latin typeface="PT Astra Sans" panose="020B0603020203020204" pitchFamily="34" charset="-52"/>
                <a:ea typeface="PT Astra Sans" panose="020B0603020203020204" pitchFamily="34" charset="-52"/>
              </a:rPr>
              <a:t>Авторы: </a:t>
            </a:r>
            <a:r>
              <a:rPr lang="ru-RU" dirty="0">
                <a:latin typeface="PT Astra Sans" panose="020B0603020203020204" pitchFamily="34" charset="-52"/>
                <a:ea typeface="PT Astra Sans" panose="020B0603020203020204" pitchFamily="34" charset="-52"/>
              </a:rPr>
              <a:t>Чепоков Е. Вяткин С. Дроздов А.</a:t>
            </a:r>
          </a:p>
        </p:txBody>
      </p:sp>
      <p:sp>
        <p:nvSpPr>
          <p:cNvPr id="102" name="Телефон.: +Х (ХХХ) ХХХ ХХХХ"/>
          <p:cNvSpPr txBox="1"/>
          <p:nvPr/>
        </p:nvSpPr>
        <p:spPr>
          <a:xfrm>
            <a:off x="10049762" y="11494665"/>
            <a:ext cx="428447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l" defTabSz="642937">
              <a:defRPr sz="2400">
                <a:solidFill>
                  <a:srgbClr val="FFFFFF"/>
                </a:solidFill>
                <a:latin typeface="+mn-lt"/>
                <a:ea typeface="+mn-ea"/>
                <a:cs typeface="+mn-cs"/>
                <a:sym typeface="Arial Narrow"/>
              </a:defRPr>
            </a:lvl1pPr>
          </a:lstStyle>
          <a:p>
            <a:r>
              <a:rPr dirty="0" err="1">
                <a:latin typeface="PT Astra Sans" panose="020B0603020203020204" pitchFamily="34" charset="-52"/>
                <a:ea typeface="PT Astra Sans" panose="020B0603020203020204" pitchFamily="34" charset="-52"/>
              </a:rPr>
              <a:t>Телефон</a:t>
            </a:r>
            <a:r>
              <a:rPr dirty="0">
                <a:latin typeface="PT Astra Sans" panose="020B0603020203020204" pitchFamily="34" charset="-52"/>
                <a:ea typeface="PT Astra Sans" panose="020B0603020203020204" pitchFamily="34" charset="-52"/>
              </a:rPr>
              <a:t>.: </a:t>
            </a:r>
            <a:r>
              <a:rPr dirty="0" smtClean="0">
                <a:latin typeface="PT Astra Sans" panose="020B0603020203020204" pitchFamily="34" charset="-52"/>
                <a:ea typeface="PT Astra Sans" panose="020B0603020203020204" pitchFamily="34" charset="-52"/>
              </a:rPr>
              <a:t>+</a:t>
            </a:r>
            <a:r>
              <a:rPr lang="ru-RU" dirty="0" smtClean="0">
                <a:latin typeface="PT Astra Sans" panose="020B0603020203020204" pitchFamily="34" charset="-52"/>
                <a:ea typeface="PT Astra Sans" panose="020B0603020203020204" pitchFamily="34" charset="-52"/>
              </a:rPr>
              <a:t>7</a:t>
            </a:r>
            <a:r>
              <a:rPr dirty="0" smtClean="0">
                <a:latin typeface="PT Astra Sans" panose="020B0603020203020204" pitchFamily="34" charset="-52"/>
                <a:ea typeface="PT Astra Sans" panose="020B0603020203020204" pitchFamily="34" charset="-52"/>
              </a:rPr>
              <a:t> (</a:t>
            </a:r>
            <a:r>
              <a:rPr lang="ru-RU" dirty="0" smtClean="0">
                <a:latin typeface="PT Astra Sans" panose="020B0603020203020204" pitchFamily="34" charset="-52"/>
                <a:ea typeface="PT Astra Sans" panose="020B0603020203020204" pitchFamily="34" charset="-52"/>
              </a:rPr>
              <a:t>951</a:t>
            </a:r>
            <a:r>
              <a:rPr dirty="0" smtClean="0">
                <a:latin typeface="PT Astra Sans" panose="020B0603020203020204" pitchFamily="34" charset="-52"/>
                <a:ea typeface="PT Astra Sans" panose="020B0603020203020204" pitchFamily="34" charset="-52"/>
              </a:rPr>
              <a:t>) </a:t>
            </a:r>
            <a:r>
              <a:rPr lang="ru-RU" dirty="0" smtClean="0">
                <a:latin typeface="PT Astra Sans" panose="020B0603020203020204" pitchFamily="34" charset="-52"/>
                <a:ea typeface="PT Astra Sans" panose="020B0603020203020204" pitchFamily="34" charset="-52"/>
              </a:rPr>
              <a:t>959</a:t>
            </a:r>
            <a:r>
              <a:rPr dirty="0" smtClean="0">
                <a:latin typeface="PT Astra Sans" panose="020B0603020203020204" pitchFamily="34" charset="-52"/>
                <a:ea typeface="PT Astra Sans" panose="020B0603020203020204" pitchFamily="34" charset="-52"/>
              </a:rPr>
              <a:t> </a:t>
            </a:r>
            <a:r>
              <a:rPr lang="ru-RU" dirty="0" smtClean="0">
                <a:latin typeface="PT Astra Sans" panose="020B0603020203020204" pitchFamily="34" charset="-52"/>
                <a:ea typeface="PT Astra Sans" panose="020B0603020203020204" pitchFamily="34" charset="-52"/>
              </a:rPr>
              <a:t>4666</a:t>
            </a:r>
            <a:r>
              <a:rPr dirty="0" smtClean="0">
                <a:latin typeface="PT Astra Sans" panose="020B0603020203020204" pitchFamily="34" charset="-52"/>
                <a:ea typeface="PT Astra Sans" panose="020B0603020203020204" pitchFamily="34" charset="-52"/>
              </a:rPr>
              <a:t> </a:t>
            </a:r>
            <a:endParaRPr dirty="0">
              <a:latin typeface="PT Astra Sans" panose="020B0603020203020204" pitchFamily="34" charset="-52"/>
              <a:ea typeface="PT Astra Sans" panose="020B0603020203020204" pitchFamily="34" charset="-52"/>
            </a:endParaRPr>
          </a:p>
        </p:txBody>
      </p:sp>
      <p:pic>
        <p:nvPicPr>
          <p:cNvPr id="103" name="Изображение" descr="Изображение"/>
          <p:cNvPicPr>
            <a:picLocks noChangeAspect="1"/>
          </p:cNvPicPr>
          <p:nvPr/>
        </p:nvPicPr>
        <p:blipFill>
          <a:blip r:embed="rId2">
            <a:extLst/>
          </a:blip>
          <a:stretch>
            <a:fillRect/>
          </a:stretch>
        </p:blipFill>
        <p:spPr>
          <a:xfrm>
            <a:off x="10594075" y="5489848"/>
            <a:ext cx="3195850" cy="3090059"/>
          </a:xfrm>
          <a:prstGeom prst="rect">
            <a:avLst/>
          </a:prstGeom>
          <a:ln w="12700">
            <a:miter lim="400000"/>
          </a:ln>
        </p:spPr>
      </p:pic>
      <p:sp>
        <p:nvSpPr>
          <p:cNvPr id="2" name="TextBox 1"/>
          <p:cNvSpPr txBox="1"/>
          <p:nvPr/>
        </p:nvSpPr>
        <p:spPr>
          <a:xfrm>
            <a:off x="6608742" y="902602"/>
            <a:ext cx="11166518" cy="1159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6600" b="1" dirty="0" smtClean="0">
                <a:solidFill>
                  <a:srgbClr val="FFFFFF"/>
                </a:solidFill>
                <a:latin typeface="PT Astra Sans" panose="020B0603020203020204" pitchFamily="34" charset="-52"/>
                <a:ea typeface="PT Astra Sans" panose="020B0603020203020204" pitchFamily="34" charset="-52"/>
                <a:cs typeface="+mn-cs"/>
                <a:sym typeface="Arial Narrow"/>
              </a:rPr>
              <a:t>СПАСИБО ЗА ВНИМАНИЕ</a:t>
            </a:r>
            <a:endParaRPr lang="ru-RU" sz="6600" b="1" dirty="0">
              <a:solidFill>
                <a:srgbClr val="FFFFFF"/>
              </a:solidFill>
              <a:latin typeface="PT Astra Sans" panose="020B0603020203020204" pitchFamily="34" charset="-52"/>
              <a:ea typeface="PT Astra Sans" panose="020B0603020203020204" pitchFamily="34" charset="-52"/>
              <a:cs typeface="+mn-cs"/>
            </a:endParaRPr>
          </a:p>
        </p:txBody>
      </p:sp>
      <p:sp>
        <p:nvSpPr>
          <p:cNvPr id="4" name="Прямоугольник 3"/>
          <p:cNvSpPr/>
          <p:nvPr/>
        </p:nvSpPr>
        <p:spPr>
          <a:xfrm>
            <a:off x="7014140" y="2321296"/>
            <a:ext cx="10355720" cy="769441"/>
          </a:xfrm>
          <a:prstGeom prst="rect">
            <a:avLst/>
          </a:prstGeom>
        </p:spPr>
        <p:txBody>
          <a:bodyPr wrap="none">
            <a:spAutoFit/>
          </a:bodyPr>
          <a:lstStyle/>
          <a:p>
            <a:r>
              <a:rPr lang="ru-RU" sz="4400" b="1" dirty="0" smtClean="0">
                <a:solidFill>
                  <a:srgbClr val="FFFFFF"/>
                </a:solidFill>
                <a:latin typeface="PT Astra Sans" panose="020B0603020203020204" pitchFamily="34" charset="-52"/>
                <a:ea typeface="PT Astra Sans" panose="020B0603020203020204" pitchFamily="34" charset="-52"/>
                <a:cs typeface="+mn-cs"/>
              </a:rPr>
              <a:t>РАД</a:t>
            </a:r>
            <a:r>
              <a:rPr lang="ru-RU" sz="4400" b="1" dirty="0">
                <a:solidFill>
                  <a:srgbClr val="FFFFFF"/>
                </a:solidFill>
                <a:latin typeface="PT Astra Sans" panose="020B0603020203020204" pitchFamily="34" charset="-52"/>
                <a:ea typeface="PT Astra Sans" panose="020B0603020203020204" pitchFamily="34" charset="-52"/>
                <a:cs typeface="+mn-cs"/>
              </a:rPr>
              <a:t>Ы</a:t>
            </a:r>
            <a:r>
              <a:rPr lang="ru-RU" sz="4400" b="1" dirty="0" smtClean="0">
                <a:solidFill>
                  <a:srgbClr val="FFFFFF"/>
                </a:solidFill>
                <a:latin typeface="PT Astra Sans" panose="020B0603020203020204" pitchFamily="34" charset="-52"/>
                <a:ea typeface="PT Astra Sans" panose="020B0603020203020204" pitchFamily="34" charset="-52"/>
                <a:cs typeface="+mn-cs"/>
              </a:rPr>
              <a:t> ОТВЕТИТЬ НА ВАШИ ВОПРОСЫ</a:t>
            </a:r>
            <a:endParaRPr lang="ru-RU" sz="4400" b="1" dirty="0">
              <a:solidFill>
                <a:srgbClr val="FFFFFF"/>
              </a:solidFill>
              <a:latin typeface="PT Astra Sans" panose="020B0603020203020204" pitchFamily="34" charset="-52"/>
              <a:ea typeface="PT Astra Sans" panose="020B0603020203020204" pitchFamily="34" charset="-52"/>
              <a:cs typeface="+mn-cs"/>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ÐÐ°ÑÑÐ¸Ð½ÐºÐ¸ Ð¿Ð¾ Ð·Ð°Ð¿ÑÐ¾ÑÑ Ð³Ð¸Ð¿Ð¾ÑÐµÐ·Ð°"/>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Blur/>
                    </a14:imgEffect>
                    <a14:imgEffect>
                      <a14:colorTemperature colorTemp="8800"/>
                    </a14:imgEffect>
                    <a14:imgEffect>
                      <a14:brightnessContrast bright="-40000" contrast="-20000"/>
                    </a14:imgEffect>
                  </a14:imgLayer>
                </a14:imgProps>
              </a:ext>
              <a:ext uri="{28A0092B-C50C-407E-A947-70E740481C1C}">
                <a14:useLocalDpi xmlns:a14="http://schemas.microsoft.com/office/drawing/2010/main" val="0"/>
              </a:ext>
            </a:extLst>
          </a:blip>
          <a:srcRect t="3809" b="15767"/>
          <a:stretch/>
        </p:blipFill>
        <p:spPr bwMode="auto">
          <a:xfrm>
            <a:off x="0" y="17241"/>
            <a:ext cx="24412725" cy="13681520"/>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77855" y="2521518"/>
            <a:ext cx="10870129" cy="9449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algn="l">
              <a:defRPr sz="2800">
                <a:solidFill>
                  <a:srgbClr val="253957"/>
                </a:solidFill>
                <a:latin typeface="+mn-lt"/>
                <a:ea typeface="+mn-ea"/>
                <a:cs typeface="+mn-cs"/>
                <a:sym typeface="Arial Narrow"/>
              </a:defRPr>
            </a:pPr>
            <a:r>
              <a:rPr lang="ru-RU" sz="4800" dirty="0" smtClean="0">
                <a:solidFill>
                  <a:schemeClr val="bg1"/>
                </a:solidFill>
                <a:latin typeface="PT Astra Sans" panose="020B0603020203020204" pitchFamily="34" charset="-52"/>
                <a:ea typeface="PT Astra Sans" panose="020B0603020203020204" pitchFamily="34" charset="-52"/>
                <a:cs typeface="+mn-cs"/>
              </a:rPr>
              <a:t>С ростом технического прогресс</a:t>
            </a:r>
            <a:r>
              <a:rPr lang="ru-RU" sz="4800" dirty="0" smtClean="0">
                <a:solidFill>
                  <a:schemeClr val="bg1"/>
                </a:solidFill>
                <a:latin typeface="PT Astra Sans" panose="020B0603020203020204" pitchFamily="34" charset="-52"/>
                <a:ea typeface="PT Astra Sans" panose="020B0603020203020204" pitchFamily="34" charset="-52"/>
                <a:cs typeface="+mn-cs"/>
              </a:rPr>
              <a:t>а,</a:t>
            </a:r>
            <a:r>
              <a:rPr lang="ru-RU" sz="4800" dirty="0" smtClean="0">
                <a:solidFill>
                  <a:schemeClr val="bg1"/>
                </a:solidFill>
                <a:latin typeface="PT Astra Sans" panose="020B0603020203020204" pitchFamily="34" charset="-52"/>
                <a:ea typeface="PT Astra Sans" panose="020B0603020203020204" pitchFamily="34" charset="-52"/>
                <a:cs typeface="+mn-cs"/>
              </a:rPr>
              <a:t> растет производство и популярность роботов. По всему миру роботов пытаются сделать максимально похожими на людей из-за чего могут возникать трудности с восприятием человекоподобных роботов. Эксперимент актуален, так как позволяет выявить недочеты в имитировании человеческого тела у роботов и объяснить почему человекоподобные роботы вызывают отвращение.</a:t>
            </a:r>
            <a:endParaRPr lang="ru-RU" sz="4800" dirty="0">
              <a:solidFill>
                <a:schemeClr val="bg1"/>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chemeClr val="bg1"/>
                </a:solidFill>
                <a:latin typeface="PT Astra Sans" panose="020B0603020203020204" pitchFamily="34" charset="-52"/>
                <a:ea typeface="PT Astra Sans" panose="020B0603020203020204" pitchFamily="34" charset="-52"/>
                <a:cs typeface="+mn-cs"/>
              </a:rPr>
              <a:t>Актуальность</a:t>
            </a:r>
            <a:endParaRPr lang="ru-RU" sz="7000" b="1" cap="all" dirty="0">
              <a:solidFill>
                <a:schemeClr val="bg1"/>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chemeClr val="bg1"/>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chemeClr val="bg1"/>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2</a:t>
            </a:fld>
            <a:r>
              <a:rPr lang="en-US" sz="3200" dirty="0" smtClean="0">
                <a:solidFill>
                  <a:schemeClr val="bg1"/>
                </a:solidFill>
                <a:latin typeface="PT Astra Sans" panose="020B0603020203020204" pitchFamily="34" charset="-52"/>
                <a:ea typeface="PT Astra Sans" panose="020B0603020203020204" pitchFamily="34" charset="-52"/>
              </a:rPr>
              <a:t>/</a:t>
            </a:r>
            <a:r>
              <a:rPr lang="ru-RU" sz="3200" dirty="0">
                <a:solidFill>
                  <a:schemeClr val="bg1"/>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111296" y="12724540"/>
            <a:ext cx="2481449"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chemeClr val="bg1"/>
                </a:solidFill>
                <a:latin typeface="PT Astra Sans" panose="020B0603020203020204" pitchFamily="34" charset="-52"/>
                <a:ea typeface="PT Astra Sans" panose="020B0603020203020204" pitchFamily="34" charset="-52"/>
                <a:sym typeface="Arial Narrow"/>
              </a:rPr>
              <a:t>Пермь, </a:t>
            </a:r>
            <a:r>
              <a:rPr lang="ru-RU" sz="3200" dirty="0" smtClean="0">
                <a:solidFill>
                  <a:schemeClr val="bg1"/>
                </a:solidFill>
                <a:latin typeface="PT Astra Sans" panose="020B0603020203020204" pitchFamily="34" charset="-52"/>
                <a:ea typeface="PT Astra Sans" panose="020B0603020203020204" pitchFamily="34" charset="-52"/>
                <a:sym typeface="Arial Narrow"/>
              </a:rPr>
              <a:t>2019</a:t>
            </a:r>
            <a:endParaRPr lang="ru-RU" sz="3200" dirty="0">
              <a:solidFill>
                <a:schemeClr val="bg1"/>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619013" y="13074356"/>
            <a:ext cx="2359619"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в</a:t>
            </a:r>
            <a:r>
              <a:rPr lang="ru-RU" sz="2800" dirty="0" smtClean="0">
                <a:solidFill>
                  <a:schemeClr val="bg1"/>
                </a:solidFill>
                <a:latin typeface="PT Astra Sans" panose="020B0603020203020204" pitchFamily="34" charset="-52"/>
                <a:ea typeface="PT Astra Sans" panose="020B0603020203020204" pitchFamily="34" charset="-52"/>
                <a:hlinkClick r:id="rId5" action="ppaction://hlinksldjump"/>
              </a:rPr>
              <a:t> </a:t>
            </a: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оглавление</a:t>
            </a:r>
            <a:endParaRPr lang="ru-RU" sz="2800" dirty="0">
              <a:solidFill>
                <a:schemeClr val="bg1"/>
              </a:solidFill>
              <a:latin typeface="PT Astra Sans" panose="020B0603020203020204" pitchFamily="34" charset="-52"/>
              <a:ea typeface="PT Astra Sans" panose="020B0603020203020204" pitchFamily="34" charset="-52"/>
            </a:endParaRPr>
          </a:p>
        </p:txBody>
      </p:sp>
      <p:pic>
        <p:nvPicPr>
          <p:cNvPr id="6" name="Рисунок 5"/>
          <p:cNvPicPr>
            <a:picLocks noChangeAspect="1"/>
          </p:cNvPicPr>
          <p:nvPr/>
        </p:nvPicPr>
        <p:blipFill>
          <a:blip r:embed="rId6"/>
          <a:stretch>
            <a:fillRect/>
          </a:stretch>
        </p:blipFill>
        <p:spPr>
          <a:xfrm>
            <a:off x="12580525" y="3387144"/>
            <a:ext cx="11307748" cy="7530402"/>
          </a:xfrm>
          <a:prstGeom prst="rect">
            <a:avLst/>
          </a:prstGeom>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Картинки по запросу зловещая долина"/>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Blur radius="5"/>
                    </a14:imgEffect>
                    <a14:imgEffect>
                      <a14:colorTemperature colorTemp="5308"/>
                    </a14:imgEffect>
                    <a14:imgEffect>
                      <a14:saturation sat="87000"/>
                    </a14:imgEffect>
                    <a14:imgEffect>
                      <a14:brightnessContrast bright="-31000"/>
                    </a14:imgEffect>
                  </a14:imgLayer>
                </a14:imgProps>
              </a:ext>
              <a:ext uri="{28A0092B-C50C-407E-A947-70E740481C1C}">
                <a14:useLocalDpi xmlns:a14="http://schemas.microsoft.com/office/drawing/2010/main" val="0"/>
              </a:ext>
            </a:extLst>
          </a:blip>
          <a:srcRect t="5314" b="11007"/>
          <a:stretch/>
        </p:blipFill>
        <p:spPr bwMode="auto">
          <a:xfrm>
            <a:off x="0" y="17240"/>
            <a:ext cx="24384000" cy="13609512"/>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3577368" y="4104928"/>
            <a:ext cx="10294065" cy="8202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algn="l">
              <a:defRPr sz="2800">
                <a:solidFill>
                  <a:srgbClr val="253957"/>
                </a:solidFill>
                <a:latin typeface="+mn-lt"/>
                <a:ea typeface="+mn-ea"/>
                <a:cs typeface="+mn-cs"/>
                <a:sym typeface="Arial Narrow"/>
              </a:defRPr>
            </a:pPr>
            <a:r>
              <a:rPr lang="ru-RU" sz="4800" dirty="0" smtClean="0">
                <a:solidFill>
                  <a:schemeClr val="bg1"/>
                </a:solidFill>
                <a:latin typeface="PT Astra Sans" panose="020B0603020203020204" pitchFamily="34" charset="-52"/>
                <a:ea typeface="PT Astra Sans" panose="020B0603020203020204" pitchFamily="34" charset="-52"/>
                <a:cs typeface="+mn-cs"/>
              </a:rPr>
              <a:t>Эффект «зловещей долины» — </a:t>
            </a:r>
            <a:r>
              <a:rPr lang="ru-RU" sz="4800" dirty="0">
                <a:solidFill>
                  <a:schemeClr val="bg1"/>
                </a:solidFill>
                <a:latin typeface="PT Astra Sans" panose="020B0603020203020204" pitchFamily="34" charset="-52"/>
                <a:ea typeface="PT Astra Sans" panose="020B0603020203020204" pitchFamily="34" charset="-52"/>
                <a:cs typeface="+mn-cs"/>
              </a:rPr>
              <a:t>гипотеза, по которой робот или другой объект, выглядящий или действующий примерно как человек (но не точно так, как настоящий), вызывает неприязнь и отвращение у людей-наблюдателей.</a:t>
            </a:r>
            <a:endParaRPr lang="ru-RU" sz="4800" dirty="0">
              <a:solidFill>
                <a:schemeClr val="bg1"/>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chemeClr val="bg1"/>
                </a:solidFill>
                <a:latin typeface="PT Astra Sans" panose="020B0603020203020204" pitchFamily="34" charset="-52"/>
                <a:ea typeface="PT Astra Sans" panose="020B0603020203020204" pitchFamily="34" charset="-52"/>
                <a:cs typeface="+mn-cs"/>
              </a:rPr>
              <a:t>Эффект «Зловещей долины»</a:t>
            </a:r>
            <a:endParaRPr lang="ru-RU" sz="7000" b="1" cap="all" dirty="0">
              <a:solidFill>
                <a:schemeClr val="bg1"/>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chemeClr val="bg1"/>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chemeClr val="bg1"/>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3</a:t>
            </a:fld>
            <a:r>
              <a:rPr lang="en-US" sz="3200" dirty="0" smtClean="0">
                <a:solidFill>
                  <a:schemeClr val="bg1"/>
                </a:solidFill>
                <a:latin typeface="PT Astra Sans" panose="020B0603020203020204" pitchFamily="34" charset="-52"/>
                <a:ea typeface="PT Astra Sans" panose="020B0603020203020204" pitchFamily="34" charset="-52"/>
              </a:rPr>
              <a:t>/</a:t>
            </a:r>
            <a:r>
              <a:rPr lang="ru-RU" sz="3200" dirty="0">
                <a:solidFill>
                  <a:schemeClr val="bg1"/>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111296" y="12724540"/>
            <a:ext cx="2481449"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chemeClr val="bg1"/>
                </a:solidFill>
                <a:latin typeface="PT Astra Sans" panose="020B0603020203020204" pitchFamily="34" charset="-52"/>
                <a:ea typeface="PT Astra Sans" panose="020B0603020203020204" pitchFamily="34" charset="-52"/>
                <a:sym typeface="Arial Narrow"/>
              </a:rPr>
              <a:t>Пермь, </a:t>
            </a:r>
            <a:r>
              <a:rPr lang="ru-RU" sz="3200" dirty="0" smtClean="0">
                <a:solidFill>
                  <a:schemeClr val="bg1"/>
                </a:solidFill>
                <a:latin typeface="PT Astra Sans" panose="020B0603020203020204" pitchFamily="34" charset="-52"/>
                <a:ea typeface="PT Astra Sans" panose="020B0603020203020204" pitchFamily="34" charset="-52"/>
                <a:sym typeface="Arial Narrow"/>
              </a:rPr>
              <a:t>2019</a:t>
            </a:r>
            <a:endParaRPr lang="ru-RU" sz="3200" dirty="0">
              <a:solidFill>
                <a:schemeClr val="bg1"/>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619013" y="13074356"/>
            <a:ext cx="2359619"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в</a:t>
            </a:r>
            <a:r>
              <a:rPr lang="ru-RU" sz="2800" dirty="0" smtClean="0">
                <a:solidFill>
                  <a:schemeClr val="bg1"/>
                </a:solidFill>
                <a:latin typeface="PT Astra Sans" panose="020B0603020203020204" pitchFamily="34" charset="-52"/>
                <a:ea typeface="PT Astra Sans" panose="020B0603020203020204" pitchFamily="34" charset="-52"/>
                <a:hlinkClick r:id="rId5" action="ppaction://hlinksldjump"/>
              </a:rPr>
              <a:t> </a:t>
            </a: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оглавление</a:t>
            </a:r>
            <a:endParaRPr lang="ru-RU" sz="2800" dirty="0">
              <a:solidFill>
                <a:schemeClr val="bg1"/>
              </a:solidFill>
              <a:latin typeface="PT Astra Sans" panose="020B0603020203020204" pitchFamily="34" charset="-52"/>
              <a:ea typeface="PT Astra Sans" panose="020B0603020203020204" pitchFamily="34" charset="-52"/>
            </a:endParaRPr>
          </a:p>
        </p:txBody>
      </p:sp>
      <p:pic>
        <p:nvPicPr>
          <p:cNvPr id="6" name="Рисунок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3395" y="2947583"/>
            <a:ext cx="12070578" cy="9014079"/>
          </a:xfrm>
          <a:prstGeom prst="rect">
            <a:avLst/>
          </a:prstGeom>
        </p:spPr>
      </p:pic>
    </p:spTree>
    <p:extLst>
      <p:ext uri="{BB962C8B-B14F-4D97-AF65-F5344CB8AC3E}">
        <p14:creationId xmlns:p14="http://schemas.microsoft.com/office/powerpoint/2010/main" val="3607765052"/>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ÐÐ°ÑÑÐ¸Ð½ÐºÐ¸ Ð¿Ð¾ Ð·Ð°Ð¿ÑÐ¾ÑÑ Ð¼Ð¾Ð·Ð³"/>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Blur/>
                    </a14:imgEffect>
                    <a14:imgEffect>
                      <a14:brightnessContrast bright="-40000"/>
                    </a14:imgEffect>
                  </a14:imgLayer>
                </a14:imgProps>
              </a:ext>
              <a:ext uri="{28A0092B-C50C-407E-A947-70E740481C1C}">
                <a14:useLocalDpi xmlns:a14="http://schemas.microsoft.com/office/drawing/2010/main" val="0"/>
              </a:ext>
            </a:extLst>
          </a:blip>
          <a:srcRect b="16282"/>
          <a:stretch/>
        </p:blipFill>
        <p:spPr bwMode="auto">
          <a:xfrm>
            <a:off x="0" y="0"/>
            <a:ext cx="24384000" cy="13715999"/>
          </a:xfrm>
          <a:prstGeom prst="rect">
            <a:avLst/>
          </a:prstGeom>
          <a:noFill/>
          <a:extLst>
            <a:ext uri="{909E8E84-426E-40DD-AFC4-6F175D3DCCD1}">
              <a14:hiddenFill xmlns:a14="http://schemas.microsoft.com/office/drawing/2010/main">
                <a:solidFill>
                  <a:srgbClr val="FFFFFF"/>
                </a:solidFill>
              </a14:hiddenFill>
            </a:ext>
          </a:extLst>
        </p:spPr>
      </p:pic>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77855" y="3717509"/>
            <a:ext cx="21523142" cy="76818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algn="l"/>
            <a:r>
              <a:rPr lang="ru-RU" sz="4800" dirty="0">
                <a:solidFill>
                  <a:schemeClr val="bg1"/>
                </a:solidFill>
                <a:latin typeface="PT Astra Sans" panose="020B0603020203020204" pitchFamily="34" charset="-52"/>
                <a:ea typeface="PT Astra Sans" panose="020B0603020203020204" pitchFamily="34" charset="-52"/>
              </a:rPr>
              <a:t>Гипотеза 1: </a:t>
            </a:r>
            <a:r>
              <a:rPr lang="ru-RU" sz="4800" dirty="0" smtClean="0">
                <a:solidFill>
                  <a:schemeClr val="bg1"/>
                </a:solidFill>
                <a:latin typeface="PT Astra Sans" panose="020B0603020203020204" pitchFamily="34" charset="-52"/>
                <a:ea typeface="PT Astra Sans" panose="020B0603020203020204" pitchFamily="34" charset="-52"/>
              </a:rPr>
              <a:t>Чем сильнее робот похож на человека, тем сильнее отвращение к нему.</a:t>
            </a:r>
            <a:endParaRPr lang="ru-RU" sz="4800" dirty="0">
              <a:solidFill>
                <a:schemeClr val="bg1"/>
              </a:solidFill>
              <a:latin typeface="PT Astra Sans" panose="020B0603020203020204" pitchFamily="34" charset="-52"/>
              <a:ea typeface="PT Astra Sans" panose="020B0603020203020204" pitchFamily="34" charset="-52"/>
            </a:endParaRPr>
          </a:p>
          <a:p>
            <a:pPr algn="l"/>
            <a:endParaRPr lang="ru-RU" sz="4800" dirty="0">
              <a:solidFill>
                <a:schemeClr val="bg1"/>
              </a:solidFill>
              <a:latin typeface="PT Astra Sans" panose="020B0603020203020204" pitchFamily="34" charset="-52"/>
              <a:ea typeface="PT Astra Sans" panose="020B0603020203020204" pitchFamily="34" charset="-52"/>
            </a:endParaRPr>
          </a:p>
          <a:p>
            <a:pPr algn="l"/>
            <a:r>
              <a:rPr lang="ru-RU" sz="4800" dirty="0">
                <a:solidFill>
                  <a:schemeClr val="bg1"/>
                </a:solidFill>
                <a:latin typeface="PT Astra Sans" panose="020B0603020203020204" pitchFamily="34" charset="-52"/>
                <a:ea typeface="PT Astra Sans" panose="020B0603020203020204" pitchFamily="34" charset="-52"/>
              </a:rPr>
              <a:t>Гипотеза 2: </a:t>
            </a:r>
            <a:r>
              <a:rPr lang="ru-RU" sz="4800" dirty="0" smtClean="0">
                <a:solidFill>
                  <a:schemeClr val="bg1"/>
                </a:solidFill>
                <a:latin typeface="PT Astra Sans" panose="020B0603020203020204" pitchFamily="34" charset="-52"/>
                <a:ea typeface="PT Astra Sans" panose="020B0603020203020204" pitchFamily="34" charset="-52"/>
              </a:rPr>
              <a:t>Из-за различия восприятия «Зловещей долины» разными возрастными группами, положение долины можно изменить, манипулируя поведением и вызывая ответную реакцию на объект.</a:t>
            </a:r>
            <a:endParaRPr lang="ru-RU" sz="4800" dirty="0">
              <a:solidFill>
                <a:schemeClr val="bg1"/>
              </a:solidFill>
              <a:latin typeface="PT Astra Sans" panose="020B0603020203020204" pitchFamily="34" charset="-52"/>
              <a:ea typeface="PT Astra Sans" panose="020B0603020203020204" pitchFamily="34" charset="-52"/>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chemeClr val="bg1"/>
                </a:solidFill>
                <a:latin typeface="PT Astra Sans" panose="020B0603020203020204" pitchFamily="34" charset="-52"/>
                <a:ea typeface="PT Astra Sans" panose="020B0603020203020204" pitchFamily="34" charset="-52"/>
                <a:cs typeface="+mn-cs"/>
              </a:rPr>
              <a:t>Гипотезы</a:t>
            </a:r>
            <a:endParaRPr lang="ru-RU" sz="7000" b="1" cap="all" dirty="0">
              <a:solidFill>
                <a:schemeClr val="bg1"/>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solidFill>
                <a:schemeClr val="bg1"/>
              </a:solidFill>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chemeClr val="bg1"/>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chemeClr val="bg1"/>
                </a:solidFill>
                <a:latin typeface="PT Astra Sans" panose="020B0603020203020204" pitchFamily="34" charset="-52"/>
                <a:ea typeface="PT Astra Sans" panose="020B0603020203020204" pitchFamily="34" charset="-52"/>
              </a:rPr>
              <a:pPr/>
              <a:t>4</a:t>
            </a:fld>
            <a:r>
              <a:rPr lang="en-US" sz="3200" dirty="0" smtClean="0">
                <a:solidFill>
                  <a:schemeClr val="bg1"/>
                </a:solidFill>
                <a:latin typeface="PT Astra Sans" panose="020B0603020203020204" pitchFamily="34" charset="-52"/>
                <a:ea typeface="PT Astra Sans" panose="020B0603020203020204" pitchFamily="34" charset="-52"/>
              </a:rPr>
              <a:t>/</a:t>
            </a:r>
            <a:r>
              <a:rPr lang="ru-RU" sz="3200" dirty="0">
                <a:solidFill>
                  <a:schemeClr val="bg1"/>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111296" y="12724540"/>
            <a:ext cx="2481449"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chemeClr val="bg1"/>
                </a:solidFill>
                <a:latin typeface="PT Astra Sans" panose="020B0603020203020204" pitchFamily="34" charset="-52"/>
                <a:ea typeface="PT Astra Sans" panose="020B0603020203020204" pitchFamily="34" charset="-52"/>
                <a:sym typeface="Arial Narrow"/>
              </a:rPr>
              <a:t>Пермь, </a:t>
            </a:r>
            <a:r>
              <a:rPr lang="ru-RU" sz="3200" dirty="0" smtClean="0">
                <a:solidFill>
                  <a:schemeClr val="bg1"/>
                </a:solidFill>
                <a:latin typeface="PT Astra Sans" panose="020B0603020203020204" pitchFamily="34" charset="-52"/>
                <a:ea typeface="PT Astra Sans" panose="020B0603020203020204" pitchFamily="34" charset="-52"/>
                <a:sym typeface="Arial Narrow"/>
              </a:rPr>
              <a:t>2019</a:t>
            </a:r>
            <a:endParaRPr lang="ru-RU" sz="3200" dirty="0">
              <a:solidFill>
                <a:schemeClr val="bg1"/>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619013" y="13074356"/>
            <a:ext cx="2359619"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в</a:t>
            </a:r>
            <a:r>
              <a:rPr lang="ru-RU" sz="2800" dirty="0" smtClean="0">
                <a:solidFill>
                  <a:schemeClr val="bg1"/>
                </a:solidFill>
                <a:latin typeface="PT Astra Sans" panose="020B0603020203020204" pitchFamily="34" charset="-52"/>
                <a:ea typeface="PT Astra Sans" panose="020B0603020203020204" pitchFamily="34" charset="-52"/>
                <a:hlinkClick r:id="rId5" action="ppaction://hlinksldjump"/>
              </a:rPr>
              <a:t> </a:t>
            </a:r>
            <a:r>
              <a:rPr lang="ru-RU" sz="2800" dirty="0">
                <a:solidFill>
                  <a:schemeClr val="bg1"/>
                </a:solidFill>
                <a:latin typeface="PT Astra Sans" panose="020B0603020203020204" pitchFamily="34" charset="-52"/>
                <a:ea typeface="PT Astra Sans" panose="020B0603020203020204" pitchFamily="34" charset="-52"/>
                <a:hlinkClick r:id="rId5" action="ppaction://hlinksldjump"/>
              </a:rPr>
              <a:t>оглавление</a:t>
            </a:r>
            <a:endParaRPr lang="ru-RU" sz="2800" dirty="0">
              <a:solidFill>
                <a:schemeClr val="bg1"/>
              </a:solidFill>
              <a:latin typeface="PT Astra Sans" panose="020B0603020203020204" pitchFamily="34" charset="-52"/>
              <a:ea typeface="PT Astra Sans" panose="020B0603020203020204" pitchFamily="34" charset="-52"/>
            </a:endParaRPr>
          </a:p>
        </p:txBody>
      </p:sp>
    </p:spTree>
    <p:extLst>
      <p:ext uri="{BB962C8B-B14F-4D97-AF65-F5344CB8AC3E}">
        <p14:creationId xmlns:p14="http://schemas.microsoft.com/office/powerpoint/2010/main" val="981918350"/>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77855" y="3329608"/>
            <a:ext cx="21523142" cy="80697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marL="685800" indent="-685800" algn="l">
              <a:buFont typeface="Arial" panose="020B0604020202020204" pitchFamily="34" charset="0"/>
              <a:buChar char="•"/>
              <a:defRPr sz="2800">
                <a:solidFill>
                  <a:srgbClr val="253957"/>
                </a:solidFill>
                <a:latin typeface="+mn-lt"/>
                <a:ea typeface="+mn-ea"/>
                <a:cs typeface="+mn-cs"/>
                <a:sym typeface="Arial Narrow"/>
              </a:defRPr>
            </a:pPr>
            <a:r>
              <a:rPr lang="ru-RU" sz="5400" dirty="0" smtClean="0">
                <a:solidFill>
                  <a:srgbClr val="253957"/>
                </a:solidFill>
                <a:latin typeface="PT Astra Sans" panose="020B0603020203020204" pitchFamily="34" charset="-52"/>
                <a:ea typeface="PT Astra Sans" panose="020B0603020203020204" pitchFamily="34" charset="-52"/>
                <a:cs typeface="+mn-cs"/>
              </a:rPr>
              <a:t>Есть ли </a:t>
            </a:r>
            <a:r>
              <a:rPr lang="ru-RU" sz="5400" dirty="0">
                <a:solidFill>
                  <a:srgbClr val="253957"/>
                </a:solidFill>
                <a:latin typeface="PT Astra Sans" panose="020B0603020203020204" pitchFamily="34" charset="-52"/>
                <a:ea typeface="PT Astra Sans" panose="020B0603020203020204" pitchFamily="34" charset="-52"/>
                <a:cs typeface="+mn-cs"/>
              </a:rPr>
              <a:t>зависимость между </a:t>
            </a:r>
            <a:r>
              <a:rPr lang="ru-RU" sz="5400" dirty="0" err="1" smtClean="0">
                <a:solidFill>
                  <a:srgbClr val="253957"/>
                </a:solidFill>
                <a:latin typeface="PT Astra Sans" panose="020B0603020203020204" pitchFamily="34" charset="-52"/>
                <a:ea typeface="PT Astra Sans" panose="020B0603020203020204" pitchFamily="34" charset="-52"/>
                <a:cs typeface="+mn-cs"/>
              </a:rPr>
              <a:t>человекоподобностью</a:t>
            </a:r>
            <a:r>
              <a:rPr lang="ru-RU" sz="5400" dirty="0" smtClean="0">
                <a:solidFill>
                  <a:srgbClr val="253957"/>
                </a:solidFill>
                <a:latin typeface="PT Astra Sans" panose="020B0603020203020204" pitchFamily="34" charset="-52"/>
                <a:ea typeface="PT Astra Sans" panose="020B0603020203020204" pitchFamily="34" charset="-52"/>
                <a:cs typeface="+mn-cs"/>
              </a:rPr>
              <a:t> </a:t>
            </a:r>
            <a:r>
              <a:rPr lang="ru-RU" sz="5400" dirty="0">
                <a:solidFill>
                  <a:srgbClr val="253957"/>
                </a:solidFill>
                <a:latin typeface="PT Astra Sans" panose="020B0603020203020204" pitchFamily="34" charset="-52"/>
                <a:ea typeface="PT Astra Sans" panose="020B0603020203020204" pitchFamily="34" charset="-52"/>
                <a:cs typeface="+mn-cs"/>
              </a:rPr>
              <a:t>робота и эмоциональным восприятием </a:t>
            </a:r>
            <a:r>
              <a:rPr lang="ru-RU" sz="5400" dirty="0" smtClean="0">
                <a:solidFill>
                  <a:srgbClr val="253957"/>
                </a:solidFill>
                <a:latin typeface="PT Astra Sans" panose="020B0603020203020204" pitchFamily="34" charset="-52"/>
                <a:ea typeface="PT Astra Sans" panose="020B0603020203020204" pitchFamily="34" charset="-52"/>
                <a:cs typeface="+mn-cs"/>
              </a:rPr>
              <a:t>людей?</a:t>
            </a:r>
          </a:p>
          <a:p>
            <a:pPr marL="685800" indent="-685800" algn="l">
              <a:buFont typeface="Arial" panose="020B0604020202020204" pitchFamily="34" charset="0"/>
              <a:buChar char="•"/>
              <a:defRPr sz="2800">
                <a:solidFill>
                  <a:srgbClr val="253957"/>
                </a:solidFill>
                <a:latin typeface="+mn-lt"/>
                <a:ea typeface="+mn-ea"/>
                <a:cs typeface="+mn-cs"/>
                <a:sym typeface="Arial Narrow"/>
              </a:defRPr>
            </a:pPr>
            <a:endParaRPr lang="ru-RU" sz="5400" dirty="0">
              <a:solidFill>
                <a:srgbClr val="253957"/>
              </a:solidFill>
              <a:latin typeface="PT Astra Sans" panose="020B0603020203020204" pitchFamily="34" charset="-52"/>
              <a:ea typeface="PT Astra Sans" panose="020B0603020203020204" pitchFamily="34" charset="-52"/>
              <a:cs typeface="+mn-cs"/>
            </a:endParaRPr>
          </a:p>
          <a:p>
            <a:pPr marL="685800" indent="-685800" algn="l">
              <a:buFont typeface="Arial" panose="020B0604020202020204" pitchFamily="34" charset="0"/>
              <a:buChar char="•"/>
              <a:defRPr sz="2800">
                <a:solidFill>
                  <a:srgbClr val="253957"/>
                </a:solidFill>
                <a:latin typeface="+mn-lt"/>
                <a:ea typeface="+mn-ea"/>
                <a:cs typeface="+mn-cs"/>
                <a:sym typeface="Arial Narrow"/>
              </a:defRPr>
            </a:pPr>
            <a:r>
              <a:rPr lang="ru-RU" sz="5400" dirty="0" smtClean="0">
                <a:solidFill>
                  <a:srgbClr val="253957"/>
                </a:solidFill>
                <a:latin typeface="PT Astra Sans" panose="020B0603020203020204" pitchFamily="34" charset="-52"/>
                <a:ea typeface="PT Astra Sans" panose="020B0603020203020204" pitchFamily="34" charset="-52"/>
                <a:cs typeface="+mn-cs"/>
              </a:rPr>
              <a:t>Провести эксперимент с выявлением эффекта «Зловещей долины»</a:t>
            </a:r>
          </a:p>
          <a:p>
            <a:pPr marL="685800" indent="-685800" algn="l">
              <a:buFont typeface="Arial" panose="020B0604020202020204" pitchFamily="34" charset="0"/>
              <a:buChar char="•"/>
              <a:defRPr sz="2800">
                <a:solidFill>
                  <a:srgbClr val="253957"/>
                </a:solidFill>
                <a:latin typeface="+mn-lt"/>
                <a:ea typeface="+mn-ea"/>
                <a:cs typeface="+mn-cs"/>
                <a:sym typeface="Arial Narrow"/>
              </a:defRPr>
            </a:pPr>
            <a:r>
              <a:rPr lang="ru-RU" sz="5400" dirty="0" smtClean="0">
                <a:solidFill>
                  <a:srgbClr val="253957"/>
                </a:solidFill>
                <a:latin typeface="PT Astra Sans" panose="020B0603020203020204" pitchFamily="34" charset="-52"/>
                <a:ea typeface="PT Astra Sans" panose="020B0603020203020204" pitchFamily="34" charset="-52"/>
                <a:cs typeface="+mn-cs"/>
              </a:rPr>
              <a:t>Доказать или опровергнуть гипотезы</a:t>
            </a:r>
          </a:p>
          <a:p>
            <a:pPr marL="685800" indent="-685800" algn="l">
              <a:buFont typeface="Arial" panose="020B0604020202020204" pitchFamily="34" charset="0"/>
              <a:buChar char="•"/>
              <a:defRPr sz="2800">
                <a:solidFill>
                  <a:srgbClr val="253957"/>
                </a:solidFill>
                <a:latin typeface="+mn-lt"/>
                <a:ea typeface="+mn-ea"/>
                <a:cs typeface="+mn-cs"/>
                <a:sym typeface="Arial Narrow"/>
              </a:defRPr>
            </a:pPr>
            <a:r>
              <a:rPr lang="ru-RU" sz="5400" dirty="0" smtClean="0">
                <a:solidFill>
                  <a:srgbClr val="253957"/>
                </a:solidFill>
                <a:latin typeface="PT Astra Sans" panose="020B0603020203020204" pitchFamily="34" charset="-52"/>
                <a:ea typeface="PT Astra Sans" panose="020B0603020203020204" pitchFamily="34" charset="-52"/>
                <a:cs typeface="+mn-cs"/>
              </a:rPr>
              <a:t>Указать какие части головного мозга задействуются в экспериментах</a:t>
            </a:r>
            <a:endParaRPr lang="ru-RU" sz="5400" dirty="0">
              <a:solidFill>
                <a:srgbClr val="253957"/>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rgbClr val="253957"/>
                </a:solidFill>
                <a:latin typeface="PT Astra Sans" panose="020B0603020203020204" pitchFamily="34" charset="-52"/>
                <a:ea typeface="PT Astra Sans" panose="020B0603020203020204" pitchFamily="34" charset="-52"/>
                <a:cs typeface="+mn-cs"/>
              </a:rPr>
              <a:t>Цель</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rgbClr val="253957"/>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5</a:t>
            </a:fld>
            <a:r>
              <a:rPr lang="en-US" sz="3200" dirty="0" smtClean="0">
                <a:solidFill>
                  <a:srgbClr val="253957"/>
                </a:solidFill>
                <a:latin typeface="PT Astra Sans" panose="020B0603020203020204" pitchFamily="34" charset="-52"/>
                <a:ea typeface="PT Astra Sans" panose="020B0603020203020204" pitchFamily="34" charset="-52"/>
              </a:rPr>
              <a:t>/</a:t>
            </a:r>
            <a:r>
              <a:rPr lang="ru-RU" sz="3200" dirty="0">
                <a:solidFill>
                  <a:srgbClr val="253957"/>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201065" y="12724540"/>
            <a:ext cx="2301911"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rgbClr val="253957"/>
                </a:solidFill>
                <a:latin typeface="PT Astra Sans" panose="020B0603020203020204" pitchFamily="34" charset="-52"/>
                <a:ea typeface="PT Astra Sans" panose="020B0603020203020204" pitchFamily="34" charset="-52"/>
                <a:sym typeface="Arial Narrow"/>
              </a:rPr>
              <a:t>Пермь, </a:t>
            </a:r>
            <a:r>
              <a:rPr lang="ru-RU" sz="3200" dirty="0" smtClean="0">
                <a:solidFill>
                  <a:srgbClr val="253957"/>
                </a:solidFill>
                <a:latin typeface="PT Astra Sans" panose="020B0603020203020204" pitchFamily="34" charset="-52"/>
                <a:ea typeface="PT Astra Sans" panose="020B0603020203020204" pitchFamily="34" charset="-52"/>
                <a:sym typeface="Arial Narrow"/>
              </a:rPr>
              <a:t>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738436" y="13074356"/>
            <a:ext cx="2120772"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в</a:t>
            </a:r>
            <a:r>
              <a:rPr lang="ru-RU" sz="2800" dirty="0" smtClean="0">
                <a:solidFill>
                  <a:srgbClr val="253957"/>
                </a:solidFill>
                <a:latin typeface="PT Astra Sans" panose="020B0603020203020204" pitchFamily="34" charset="-52"/>
                <a:ea typeface="PT Astra Sans" panose="020B0603020203020204" pitchFamily="34" charset="-52"/>
                <a:hlinkClick r:id="rId3" action="ppaction://hlinksldjump"/>
              </a:rPr>
              <a:t> </a:t>
            </a: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оглавление</a:t>
            </a:r>
            <a:endParaRPr lang="ru-RU" sz="2800" dirty="0">
              <a:solidFill>
                <a:srgbClr val="253957"/>
              </a:solidFill>
              <a:latin typeface="PT Astra Sans" panose="020B0603020203020204" pitchFamily="34" charset="-52"/>
              <a:ea typeface="PT Astra Sans" panose="020B0603020203020204" pitchFamily="34" charset="-52"/>
            </a:endParaRPr>
          </a:p>
        </p:txBody>
      </p:sp>
    </p:spTree>
    <p:extLst>
      <p:ext uri="{BB962C8B-B14F-4D97-AF65-F5344CB8AC3E}">
        <p14:creationId xmlns:p14="http://schemas.microsoft.com/office/powerpoint/2010/main" val="971391885"/>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77855" y="3717509"/>
            <a:ext cx="11086153" cy="76818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algn="l">
              <a:spcAft>
                <a:spcPts val="1200"/>
              </a:spcAft>
              <a:defRPr sz="2800">
                <a:solidFill>
                  <a:srgbClr val="253957"/>
                </a:solidFill>
                <a:latin typeface="+mn-lt"/>
                <a:ea typeface="+mn-ea"/>
                <a:cs typeface="+mn-cs"/>
                <a:sym typeface="Arial Narrow"/>
              </a:defRPr>
            </a:pPr>
            <a:r>
              <a:rPr lang="ru-RU" sz="4800" dirty="0" smtClean="0">
                <a:solidFill>
                  <a:srgbClr val="253957"/>
                </a:solidFill>
                <a:latin typeface="PT Astra Sans" panose="020B0603020203020204" pitchFamily="34" charset="-52"/>
                <a:ea typeface="PT Astra Sans" panose="020B0603020203020204" pitchFamily="34" charset="-52"/>
                <a:cs typeface="+mn-cs"/>
              </a:rPr>
              <a:t>Для эксперимента мы выбрали несколько роботов разной </a:t>
            </a:r>
            <a:r>
              <a:rPr lang="ru-RU" sz="4800" dirty="0" err="1" smtClean="0">
                <a:solidFill>
                  <a:srgbClr val="253957"/>
                </a:solidFill>
                <a:latin typeface="PT Astra Sans" panose="020B0603020203020204" pitchFamily="34" charset="-52"/>
                <a:ea typeface="PT Astra Sans" panose="020B0603020203020204" pitchFamily="34" charset="-52"/>
                <a:cs typeface="+mn-cs"/>
              </a:rPr>
              <a:t>челоекоподобности</a:t>
            </a:r>
            <a:endParaRPr lang="ru-RU" sz="4800" dirty="0" smtClean="0">
              <a:solidFill>
                <a:srgbClr val="253957"/>
              </a:solidFill>
              <a:latin typeface="PT Astra Sans" panose="020B0603020203020204" pitchFamily="34" charset="-52"/>
              <a:ea typeface="PT Astra Sans" panose="020B0603020203020204" pitchFamily="34" charset="-52"/>
              <a:cs typeface="+mn-cs"/>
            </a:endParaRPr>
          </a:p>
          <a:p>
            <a:pPr algn="l">
              <a:spcAft>
                <a:spcPts val="1200"/>
              </a:spcAft>
              <a:defRPr sz="2800">
                <a:solidFill>
                  <a:srgbClr val="253957"/>
                </a:solidFill>
                <a:latin typeface="+mn-lt"/>
                <a:ea typeface="+mn-ea"/>
                <a:cs typeface="+mn-cs"/>
                <a:sym typeface="Arial Narrow"/>
              </a:defRPr>
            </a:pPr>
            <a:r>
              <a:rPr lang="ru-RU" sz="4800" dirty="0" smtClean="0">
                <a:solidFill>
                  <a:srgbClr val="253957"/>
                </a:solidFill>
                <a:latin typeface="PT Astra Sans" panose="020B0603020203020204" pitchFamily="34" charset="-52"/>
                <a:ea typeface="PT Astra Sans" panose="020B0603020203020204" pitchFamily="34" charset="-52"/>
                <a:cs typeface="+mn-cs"/>
              </a:rPr>
              <a:t>В качестве испытуемых выбрали девуше</a:t>
            </a:r>
            <a:r>
              <a:rPr lang="ru-RU" sz="4800" dirty="0" smtClean="0">
                <a:solidFill>
                  <a:srgbClr val="253957"/>
                </a:solidFill>
                <a:latin typeface="PT Astra Sans" panose="020B0603020203020204" pitchFamily="34" charset="-52"/>
                <a:ea typeface="PT Astra Sans" panose="020B0603020203020204" pitchFamily="34" charset="-52"/>
                <a:cs typeface="+mn-cs"/>
              </a:rPr>
              <a:t>к 18-20 лет</a:t>
            </a:r>
            <a:endParaRPr lang="ru-RU" sz="4800" dirty="0">
              <a:solidFill>
                <a:srgbClr val="253957"/>
              </a:solidFill>
              <a:latin typeface="PT Astra Sans" panose="020B0603020203020204" pitchFamily="34" charset="-52"/>
              <a:ea typeface="PT Astra Sans" panose="020B0603020203020204" pitchFamily="34" charset="-52"/>
              <a:cs typeface="+mn-cs"/>
            </a:endParaRPr>
          </a:p>
          <a:p>
            <a:pPr algn="l">
              <a:spcAft>
                <a:spcPts val="1200"/>
              </a:spcAft>
              <a:defRPr sz="2800">
                <a:solidFill>
                  <a:srgbClr val="253957"/>
                </a:solidFill>
                <a:latin typeface="+mn-lt"/>
                <a:ea typeface="+mn-ea"/>
                <a:cs typeface="+mn-cs"/>
                <a:sym typeface="Arial Narrow"/>
              </a:defRPr>
            </a:pPr>
            <a:r>
              <a:rPr lang="ru-RU" sz="4800" dirty="0" smtClean="0">
                <a:solidFill>
                  <a:srgbClr val="253957"/>
                </a:solidFill>
                <a:latin typeface="PT Astra Sans" panose="020B0603020203020204" pitchFamily="34" charset="-52"/>
                <a:ea typeface="PT Astra Sans" panose="020B0603020203020204" pitchFamily="34" charset="-52"/>
                <a:cs typeface="+mn-cs"/>
              </a:rPr>
              <a:t>Реакцию испытуемых мы загружали в приложение «</a:t>
            </a:r>
            <a:r>
              <a:rPr lang="en-US" sz="4800" dirty="0" smtClean="0">
                <a:solidFill>
                  <a:srgbClr val="253957"/>
                </a:solidFill>
                <a:latin typeface="PT Astra Sans" panose="020B0603020203020204" pitchFamily="34" charset="-52"/>
                <a:ea typeface="PT Astra Sans" panose="020B0603020203020204" pitchFamily="34" charset="-52"/>
                <a:cs typeface="+mn-cs"/>
              </a:rPr>
              <a:t>Emo-detected</a:t>
            </a:r>
            <a:r>
              <a:rPr lang="ru-RU" sz="4800" dirty="0" smtClean="0">
                <a:solidFill>
                  <a:srgbClr val="253957"/>
                </a:solidFill>
                <a:latin typeface="PT Astra Sans" panose="020B0603020203020204" pitchFamily="34" charset="-52"/>
                <a:ea typeface="PT Astra Sans" panose="020B0603020203020204" pitchFamily="34" charset="-52"/>
                <a:cs typeface="+mn-cs"/>
              </a:rPr>
              <a:t>»</a:t>
            </a:r>
            <a:endParaRPr lang="ru-RU" sz="4800" dirty="0">
              <a:solidFill>
                <a:srgbClr val="253957"/>
              </a:solidFill>
              <a:latin typeface="PT Astra Sans" panose="020B0603020203020204" pitchFamily="34" charset="-52"/>
              <a:ea typeface="PT Astra Sans" panose="020B0603020203020204" pitchFamily="34" charset="-52"/>
              <a:cs typeface="+mn-cs"/>
            </a:endParaRP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rgbClr val="253957"/>
                </a:solidFill>
                <a:latin typeface="PT Astra Sans" panose="020B0603020203020204" pitchFamily="34" charset="-52"/>
                <a:ea typeface="PT Astra Sans" panose="020B0603020203020204" pitchFamily="34" charset="-52"/>
                <a:cs typeface="+mn-cs"/>
              </a:rPr>
              <a:t>Эксперимент</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rgbClr val="253957"/>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6</a:t>
            </a:fld>
            <a:r>
              <a:rPr lang="en-US" sz="3200" dirty="0" smtClean="0">
                <a:solidFill>
                  <a:srgbClr val="253957"/>
                </a:solidFill>
                <a:latin typeface="PT Astra Sans" panose="020B0603020203020204" pitchFamily="34" charset="-52"/>
                <a:ea typeface="PT Astra Sans" panose="020B0603020203020204" pitchFamily="34" charset="-52"/>
              </a:rPr>
              <a:t>/</a:t>
            </a:r>
            <a:r>
              <a:rPr lang="ru-RU" sz="3200" dirty="0">
                <a:solidFill>
                  <a:srgbClr val="253957"/>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201065" y="12724540"/>
            <a:ext cx="2301911"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rgbClr val="253957"/>
                </a:solidFill>
                <a:latin typeface="PT Astra Sans" panose="020B0603020203020204" pitchFamily="34" charset="-52"/>
                <a:ea typeface="PT Astra Sans" panose="020B0603020203020204" pitchFamily="34" charset="-52"/>
                <a:sym typeface="Arial Narrow"/>
              </a:rPr>
              <a:t>Пермь, </a:t>
            </a:r>
            <a:r>
              <a:rPr lang="ru-RU" sz="3200" dirty="0" smtClean="0">
                <a:solidFill>
                  <a:srgbClr val="253957"/>
                </a:solidFill>
                <a:latin typeface="PT Astra Sans" panose="020B0603020203020204" pitchFamily="34" charset="-52"/>
                <a:ea typeface="PT Astra Sans" panose="020B0603020203020204" pitchFamily="34" charset="-52"/>
                <a:sym typeface="Arial Narrow"/>
              </a:rPr>
              <a:t>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738436" y="13074356"/>
            <a:ext cx="2120772"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в</a:t>
            </a:r>
            <a:r>
              <a:rPr lang="ru-RU" sz="2800" dirty="0" smtClean="0">
                <a:solidFill>
                  <a:srgbClr val="253957"/>
                </a:solidFill>
                <a:latin typeface="PT Astra Sans" panose="020B0603020203020204" pitchFamily="34" charset="-52"/>
                <a:ea typeface="PT Astra Sans" panose="020B0603020203020204" pitchFamily="34" charset="-52"/>
                <a:hlinkClick r:id="rId3" action="ppaction://hlinksldjump"/>
              </a:rPr>
              <a:t> </a:t>
            </a: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оглавление</a:t>
            </a:r>
            <a:endParaRPr lang="ru-RU" sz="2800" dirty="0">
              <a:solidFill>
                <a:srgbClr val="253957"/>
              </a:solidFill>
              <a:latin typeface="PT Astra Sans" panose="020B0603020203020204" pitchFamily="34" charset="-52"/>
              <a:ea typeface="PT Astra Sans" panose="020B0603020203020204" pitchFamily="34" charset="-52"/>
            </a:endParaRPr>
          </a:p>
        </p:txBody>
      </p:sp>
      <p:pic>
        <p:nvPicPr>
          <p:cNvPr id="10" name="Рисунок 9"/>
          <p:cNvPicPr/>
          <p:nvPr/>
        </p:nvPicPr>
        <p:blipFill>
          <a:blip r:embed="rId4">
            <a:extLst>
              <a:ext uri="{28A0092B-C50C-407E-A947-70E740481C1C}">
                <a14:useLocalDpi xmlns:a14="http://schemas.microsoft.com/office/drawing/2010/main" val="0"/>
              </a:ext>
            </a:extLst>
          </a:blip>
          <a:srcRect/>
          <a:stretch>
            <a:fillRect/>
          </a:stretch>
        </p:blipFill>
        <p:spPr bwMode="auto">
          <a:xfrm>
            <a:off x="11615936" y="2786546"/>
            <a:ext cx="11726271" cy="8642162"/>
          </a:xfrm>
          <a:prstGeom prst="rect">
            <a:avLst/>
          </a:prstGeom>
          <a:noFill/>
          <a:ln>
            <a:noFill/>
          </a:ln>
        </p:spPr>
      </p:pic>
    </p:spTree>
    <p:extLst>
      <p:ext uri="{BB962C8B-B14F-4D97-AF65-F5344CB8AC3E}">
        <p14:creationId xmlns:p14="http://schemas.microsoft.com/office/powerpoint/2010/main" val="3854676350"/>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rgbClr val="253957"/>
                </a:solidFill>
                <a:latin typeface="PT Astra Sans" panose="020B0603020203020204" pitchFamily="34" charset="-52"/>
                <a:ea typeface="PT Astra Sans" panose="020B0603020203020204" pitchFamily="34" charset="-52"/>
                <a:cs typeface="+mn-cs"/>
              </a:rPr>
              <a:t>Результат эксперимента</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rgbClr val="253957"/>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7</a:t>
            </a:fld>
            <a:r>
              <a:rPr lang="en-US" sz="3200" dirty="0" smtClean="0">
                <a:solidFill>
                  <a:srgbClr val="253957"/>
                </a:solidFill>
                <a:latin typeface="PT Astra Sans" panose="020B0603020203020204" pitchFamily="34" charset="-52"/>
                <a:ea typeface="PT Astra Sans" panose="020B0603020203020204" pitchFamily="34" charset="-52"/>
              </a:rPr>
              <a:t>/</a:t>
            </a:r>
            <a:r>
              <a:rPr lang="ru-RU" sz="3200" dirty="0">
                <a:solidFill>
                  <a:srgbClr val="253957"/>
                </a:solidFill>
                <a:latin typeface="PT Astra Sans" panose="020B0603020203020204" pitchFamily="34" charset="-52"/>
                <a:ea typeface="PT Astra Sans" panose="020B0603020203020204" pitchFamily="34" charset="-52"/>
              </a:rPr>
              <a:t>12</a:t>
            </a:r>
          </a:p>
        </p:txBody>
      </p:sp>
      <p:sp>
        <p:nvSpPr>
          <p:cNvPr id="5" name="TextBox 4"/>
          <p:cNvSpPr txBox="1"/>
          <p:nvPr/>
        </p:nvSpPr>
        <p:spPr>
          <a:xfrm>
            <a:off x="1201065" y="12724540"/>
            <a:ext cx="2301911"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rgbClr val="253957"/>
                </a:solidFill>
                <a:latin typeface="PT Astra Sans" panose="020B0603020203020204" pitchFamily="34" charset="-52"/>
                <a:ea typeface="PT Astra Sans" panose="020B0603020203020204" pitchFamily="34" charset="-52"/>
                <a:sym typeface="Arial Narrow"/>
              </a:rPr>
              <a:t>Пермь, </a:t>
            </a:r>
            <a:r>
              <a:rPr lang="ru-RU" sz="3200" dirty="0" smtClean="0">
                <a:solidFill>
                  <a:srgbClr val="253957"/>
                </a:solidFill>
                <a:latin typeface="PT Astra Sans" panose="020B0603020203020204" pitchFamily="34" charset="-52"/>
                <a:ea typeface="PT Astra Sans" panose="020B0603020203020204" pitchFamily="34" charset="-52"/>
                <a:sym typeface="Arial Narrow"/>
              </a:rPr>
              <a:t>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738436" y="13074356"/>
            <a:ext cx="2120772"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в</a:t>
            </a:r>
            <a:r>
              <a:rPr lang="ru-RU" sz="2800" dirty="0" smtClean="0">
                <a:solidFill>
                  <a:srgbClr val="253957"/>
                </a:solidFill>
                <a:latin typeface="PT Astra Sans" panose="020B0603020203020204" pitchFamily="34" charset="-52"/>
                <a:ea typeface="PT Astra Sans" panose="020B0603020203020204" pitchFamily="34" charset="-52"/>
                <a:hlinkClick r:id="rId3" action="ppaction://hlinksldjump"/>
              </a:rPr>
              <a:t> </a:t>
            </a: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оглавление</a:t>
            </a:r>
            <a:endParaRPr lang="ru-RU" sz="2800" dirty="0">
              <a:solidFill>
                <a:srgbClr val="253957"/>
              </a:solidFill>
              <a:latin typeface="PT Astra Sans" panose="020B0603020203020204" pitchFamily="34" charset="-52"/>
              <a:ea typeface="PT Astra Sans" panose="020B0603020203020204" pitchFamily="34" charset="-52"/>
            </a:endParaRPr>
          </a:p>
        </p:txBody>
      </p:sp>
      <p:pic>
        <p:nvPicPr>
          <p:cNvPr id="10" name="Рисунок 9"/>
          <p:cNvPicPr/>
          <p:nvPr/>
        </p:nvPicPr>
        <p:blipFill>
          <a:blip r:embed="rId4"/>
          <a:stretch>
            <a:fillRect/>
          </a:stretch>
        </p:blipFill>
        <p:spPr>
          <a:xfrm>
            <a:off x="7740076" y="2336409"/>
            <a:ext cx="8428351" cy="3369220"/>
          </a:xfrm>
          <a:prstGeom prst="rect">
            <a:avLst/>
          </a:prstGeom>
        </p:spPr>
      </p:pic>
      <p:pic>
        <p:nvPicPr>
          <p:cNvPr id="6" name="Рисунок 5"/>
          <p:cNvPicPr>
            <a:picLocks noChangeAspect="1"/>
          </p:cNvPicPr>
          <p:nvPr/>
        </p:nvPicPr>
        <p:blipFill>
          <a:blip r:embed="rId5"/>
          <a:stretch>
            <a:fillRect/>
          </a:stretch>
        </p:blipFill>
        <p:spPr>
          <a:xfrm>
            <a:off x="1226606" y="6621111"/>
            <a:ext cx="9796025" cy="5276662"/>
          </a:xfrm>
          <a:prstGeom prst="rect">
            <a:avLst/>
          </a:prstGeom>
        </p:spPr>
      </p:pic>
      <p:pic>
        <p:nvPicPr>
          <p:cNvPr id="7" name="Рисунок 6"/>
          <p:cNvPicPr>
            <a:picLocks noChangeAspect="1"/>
          </p:cNvPicPr>
          <p:nvPr/>
        </p:nvPicPr>
        <p:blipFill>
          <a:blip r:embed="rId6"/>
          <a:stretch>
            <a:fillRect/>
          </a:stretch>
        </p:blipFill>
        <p:spPr>
          <a:xfrm>
            <a:off x="13560152" y="6621111"/>
            <a:ext cx="10059329" cy="5276662"/>
          </a:xfrm>
          <a:prstGeom prst="rect">
            <a:avLst/>
          </a:prstGeom>
        </p:spPr>
      </p:pic>
    </p:spTree>
    <p:extLst>
      <p:ext uri="{BB962C8B-B14F-4D97-AF65-F5344CB8AC3E}">
        <p14:creationId xmlns:p14="http://schemas.microsoft.com/office/powerpoint/2010/main" val="277889705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rgbClr val="253957"/>
                </a:solidFill>
                <a:latin typeface="PT Astra Sans" panose="020B0603020203020204" pitchFamily="34" charset="-52"/>
                <a:ea typeface="PT Astra Sans" panose="020B0603020203020204" pitchFamily="34" charset="-52"/>
                <a:cs typeface="+mn-cs"/>
              </a:rPr>
              <a:t>Почему так происходит</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rgbClr val="253957"/>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297083" y="12704041"/>
            <a:ext cx="1003479"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8</a:t>
            </a:fld>
            <a:r>
              <a:rPr lang="en-US" sz="3200" dirty="0" smtClean="0">
                <a:solidFill>
                  <a:srgbClr val="253957"/>
                </a:solidFill>
                <a:latin typeface="PT Astra Sans" panose="020B0603020203020204" pitchFamily="34" charset="-52"/>
                <a:ea typeface="PT Astra Sans" panose="020B0603020203020204" pitchFamily="34" charset="-52"/>
              </a:rPr>
              <a:t>/</a:t>
            </a:r>
            <a:r>
              <a:rPr lang="ru-RU" sz="3200" dirty="0" smtClean="0">
                <a:solidFill>
                  <a:srgbClr val="253957"/>
                </a:solidFill>
                <a:latin typeface="PT Astra Sans" panose="020B0603020203020204" pitchFamily="34" charset="-52"/>
                <a:ea typeface="PT Astra Sans" panose="020B0603020203020204" pitchFamily="34" charset="-52"/>
              </a:rPr>
              <a:t>12</a:t>
            </a:r>
            <a:endParaRPr lang="ru-RU" sz="3200" dirty="0">
              <a:solidFill>
                <a:srgbClr val="253957"/>
              </a:solidFill>
              <a:latin typeface="PT Astra Sans" panose="020B0603020203020204" pitchFamily="34" charset="-52"/>
              <a:ea typeface="PT Astra Sans" panose="020B0603020203020204" pitchFamily="34" charset="-52"/>
            </a:endParaRPr>
          </a:p>
        </p:txBody>
      </p:sp>
      <p:sp>
        <p:nvSpPr>
          <p:cNvPr id="5" name="TextBox 4"/>
          <p:cNvSpPr txBox="1"/>
          <p:nvPr/>
        </p:nvSpPr>
        <p:spPr>
          <a:xfrm>
            <a:off x="1201065" y="12724540"/>
            <a:ext cx="2301911"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rgbClr val="253957"/>
                </a:solidFill>
                <a:latin typeface="PT Astra Sans" panose="020B0603020203020204" pitchFamily="34" charset="-52"/>
                <a:ea typeface="PT Astra Sans" panose="020B0603020203020204" pitchFamily="34" charset="-52"/>
                <a:sym typeface="Arial Narrow"/>
              </a:rPr>
              <a:t>Пермь, </a:t>
            </a:r>
            <a:r>
              <a:rPr lang="ru-RU" sz="3200" dirty="0" smtClean="0">
                <a:solidFill>
                  <a:srgbClr val="253957"/>
                </a:solidFill>
                <a:latin typeface="PT Astra Sans" panose="020B0603020203020204" pitchFamily="34" charset="-52"/>
                <a:ea typeface="PT Astra Sans" panose="020B0603020203020204" pitchFamily="34" charset="-52"/>
                <a:sym typeface="Arial Narrow"/>
              </a:rPr>
              <a:t>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738436" y="13074356"/>
            <a:ext cx="2120772"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в</a:t>
            </a:r>
            <a:r>
              <a:rPr lang="ru-RU" sz="2800" dirty="0" smtClean="0">
                <a:solidFill>
                  <a:srgbClr val="253957"/>
                </a:solidFill>
                <a:latin typeface="PT Astra Sans" panose="020B0603020203020204" pitchFamily="34" charset="-52"/>
                <a:ea typeface="PT Astra Sans" panose="020B0603020203020204" pitchFamily="34" charset="-52"/>
                <a:hlinkClick r:id="rId3" action="ppaction://hlinksldjump"/>
              </a:rPr>
              <a:t> </a:t>
            </a: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оглавление</a:t>
            </a:r>
            <a:endParaRPr lang="ru-RU" sz="2800" dirty="0">
              <a:solidFill>
                <a:srgbClr val="253957"/>
              </a:solidFill>
              <a:latin typeface="PT Astra Sans" panose="020B0603020203020204" pitchFamily="34" charset="-52"/>
              <a:ea typeface="PT Astra Sans" panose="020B0603020203020204" pitchFamily="34" charset="-52"/>
            </a:endParaRPr>
          </a:p>
        </p:txBody>
      </p:sp>
      <p:pic>
        <p:nvPicPr>
          <p:cNvPr id="1026" name="Picture 2" descr="https://www.jneurosci.org/content/jneuro/39/33/6555/F6.large.jpg?width=800&amp;height=600&amp;carousel=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07654" y="2336409"/>
            <a:ext cx="15049672" cy="10464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10060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77855" y="2643366"/>
            <a:ext cx="21523142" cy="87559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1" spcCol="1076157"/>
          <a:lstStyle/>
          <a:p>
            <a:pPr marL="514350" indent="1092200" algn="l">
              <a:buFont typeface="+mj-lt"/>
              <a:buAutoNum type="arabicPeriod"/>
              <a:defRPr sz="2800">
                <a:solidFill>
                  <a:srgbClr val="253957"/>
                </a:solidFill>
                <a:latin typeface="+mn-lt"/>
                <a:ea typeface="+mn-ea"/>
                <a:cs typeface="+mn-cs"/>
                <a:sym typeface="Arial Narrow"/>
              </a:defRPr>
            </a:pPr>
            <a:r>
              <a:rPr lang="ru-RU" sz="4000" dirty="0" smtClean="0">
                <a:solidFill>
                  <a:srgbClr val="253957"/>
                </a:solidFill>
                <a:latin typeface="PT Astra Sans" panose="020B0603020203020204" pitchFamily="34" charset="-52"/>
                <a:ea typeface="PT Astra Sans" panose="020B0603020203020204" pitchFamily="34" charset="-52"/>
                <a:cs typeface="+mn-cs"/>
              </a:rPr>
              <a:t>Научно-популярный </a:t>
            </a:r>
            <a:r>
              <a:rPr lang="ru-RU" sz="4000" dirty="0">
                <a:solidFill>
                  <a:srgbClr val="253957"/>
                </a:solidFill>
                <a:latin typeface="PT Astra Sans" panose="020B0603020203020204" pitchFamily="34" charset="-52"/>
                <a:ea typeface="PT Astra Sans" panose="020B0603020203020204" pitchFamily="34" charset="-52"/>
                <a:cs typeface="+mn-cs"/>
              </a:rPr>
              <a:t>журнал «</a:t>
            </a:r>
            <a:r>
              <a:rPr lang="en-US" sz="4000" dirty="0">
                <a:solidFill>
                  <a:srgbClr val="253957"/>
                </a:solidFill>
                <a:latin typeface="PT Astra Sans" panose="020B0603020203020204" pitchFamily="34" charset="-52"/>
                <a:ea typeface="PT Astra Sans" panose="020B0603020203020204" pitchFamily="34" charset="-52"/>
                <a:cs typeface="+mn-cs"/>
              </a:rPr>
              <a:t>Scientific American» “Why "Uncanny Valley" Human Look-Alikes Put Us on Edge”(2012) URL: https://www.scientificamerican.com/article/why-uncanny-valley-human-look-alikes-put-us-on-edge/</a:t>
            </a:r>
          </a:p>
          <a:p>
            <a:pPr marL="514350" indent="1092200" algn="l">
              <a:buFont typeface="+mj-lt"/>
              <a:buAutoNum type="arabicPeriod"/>
              <a:defRPr sz="2800">
                <a:solidFill>
                  <a:srgbClr val="253957"/>
                </a:solidFill>
                <a:latin typeface="+mn-lt"/>
                <a:ea typeface="+mn-ea"/>
                <a:cs typeface="+mn-cs"/>
                <a:sym typeface="Arial Narrow"/>
              </a:defRPr>
            </a:pPr>
            <a:r>
              <a:rPr lang="en-US" sz="4000" dirty="0" smtClean="0">
                <a:solidFill>
                  <a:srgbClr val="253957"/>
                </a:solidFill>
                <a:latin typeface="PT Astra Sans" panose="020B0603020203020204" pitchFamily="34" charset="-52"/>
                <a:ea typeface="PT Astra Sans" panose="020B0603020203020204" pitchFamily="34" charset="-52"/>
                <a:cs typeface="+mn-cs"/>
              </a:rPr>
              <a:t>Masahiro </a:t>
            </a:r>
            <a:r>
              <a:rPr lang="en-US" sz="4000" dirty="0">
                <a:solidFill>
                  <a:srgbClr val="253957"/>
                </a:solidFill>
                <a:latin typeface="PT Astra Sans" panose="020B0603020203020204" pitchFamily="34" charset="-52"/>
                <a:ea typeface="PT Astra Sans" panose="020B0603020203020204" pitchFamily="34" charset="-52"/>
                <a:cs typeface="+mn-cs"/>
              </a:rPr>
              <a:t>Mori “The Uncanny Valley” (2012) URL:https://pdfs.semanticscholar.org/30b2/56f24fee21029c5e63d396b9e737f21f7764.pdf</a:t>
            </a:r>
          </a:p>
          <a:p>
            <a:pPr marL="514350" indent="1092200" algn="l">
              <a:buFont typeface="+mj-lt"/>
              <a:buAutoNum type="arabicPeriod"/>
              <a:defRPr sz="2800">
                <a:solidFill>
                  <a:srgbClr val="253957"/>
                </a:solidFill>
                <a:latin typeface="+mn-lt"/>
                <a:ea typeface="+mn-ea"/>
                <a:cs typeface="+mn-cs"/>
                <a:sym typeface="Arial Narrow"/>
              </a:defRPr>
            </a:pPr>
            <a:r>
              <a:rPr lang="en-US" sz="4000" dirty="0" smtClean="0">
                <a:solidFill>
                  <a:srgbClr val="253957"/>
                </a:solidFill>
                <a:latin typeface="PT Astra Sans" panose="020B0603020203020204" pitchFamily="34" charset="-52"/>
                <a:ea typeface="PT Astra Sans" panose="020B0603020203020204" pitchFamily="34" charset="-52"/>
                <a:cs typeface="+mn-cs"/>
              </a:rPr>
              <a:t>Stephanie </a:t>
            </a:r>
            <a:r>
              <a:rPr lang="en-US" sz="4000" dirty="0">
                <a:solidFill>
                  <a:srgbClr val="253957"/>
                </a:solidFill>
                <a:latin typeface="PT Astra Sans" panose="020B0603020203020204" pitchFamily="34" charset="-52"/>
                <a:ea typeface="PT Astra Sans" panose="020B0603020203020204" pitchFamily="34" charset="-52"/>
                <a:cs typeface="+mn-cs"/>
              </a:rPr>
              <a:t>Lay, Nicola Brace, Graham Pike “Circling Around the Uncanny Valley: Design Principles for Research Into the Relation Between Human Likeness and Eeriness”(2016) </a:t>
            </a:r>
            <a:r>
              <a:rPr lang="en-US" sz="4000" dirty="0">
                <a:solidFill>
                  <a:srgbClr val="253957"/>
                </a:solidFill>
                <a:latin typeface="PT Astra Sans" panose="020B0603020203020204" pitchFamily="34" charset="-52"/>
                <a:ea typeface="PT Astra Sans" panose="020B0603020203020204" pitchFamily="34" charset="-52"/>
                <a:cs typeface="+mn-cs"/>
              </a:rPr>
              <a:t>URL:https</a:t>
            </a:r>
            <a:r>
              <a:rPr lang="en-US" sz="4000" dirty="0">
                <a:solidFill>
                  <a:srgbClr val="253957"/>
                </a:solidFill>
                <a:latin typeface="PT Astra Sans" panose="020B0603020203020204" pitchFamily="34" charset="-52"/>
                <a:ea typeface="PT Astra Sans" panose="020B0603020203020204" pitchFamily="34" charset="-52"/>
                <a:cs typeface="+mn-cs"/>
              </a:rPr>
              <a:t>://www.ncbi.nlm.nih.gov/pmc/articles/PMC5154395</a:t>
            </a:r>
            <a:r>
              <a:rPr lang="en-US" sz="4000" dirty="0">
                <a:solidFill>
                  <a:srgbClr val="253957"/>
                </a:solidFill>
                <a:latin typeface="PT Astra Sans" panose="020B0603020203020204" pitchFamily="34" charset="-52"/>
                <a:ea typeface="PT Astra Sans" panose="020B0603020203020204" pitchFamily="34" charset="-52"/>
                <a:cs typeface="+mn-cs"/>
              </a:rPr>
              <a:t>/</a:t>
            </a:r>
          </a:p>
          <a:p>
            <a:pPr marL="514350" indent="1092200" algn="l">
              <a:buFont typeface="+mj-lt"/>
              <a:buAutoNum type="arabicPeriod"/>
              <a:defRPr sz="2800">
                <a:solidFill>
                  <a:srgbClr val="253957"/>
                </a:solidFill>
                <a:latin typeface="+mn-lt"/>
                <a:ea typeface="+mn-ea"/>
                <a:cs typeface="+mn-cs"/>
                <a:sym typeface="Arial Narrow"/>
              </a:defRPr>
            </a:pPr>
            <a:r>
              <a:rPr lang="en-US" sz="4000" dirty="0">
                <a:solidFill>
                  <a:srgbClr val="253957"/>
                </a:solidFill>
                <a:latin typeface="PT Astra Sans" panose="020B0603020203020204" pitchFamily="34" charset="-52"/>
                <a:ea typeface="PT Astra Sans" panose="020B0603020203020204" pitchFamily="34" charset="-52"/>
                <a:cs typeface="+mn-cs"/>
              </a:rPr>
              <a:t>Astrid M. Rosenthal-von der </a:t>
            </a:r>
            <a:r>
              <a:rPr lang="en-US" sz="4000" dirty="0" err="1">
                <a:solidFill>
                  <a:srgbClr val="253957"/>
                </a:solidFill>
                <a:latin typeface="PT Astra Sans" panose="020B0603020203020204" pitchFamily="34" charset="-52"/>
                <a:ea typeface="PT Astra Sans" panose="020B0603020203020204" pitchFamily="34" charset="-52"/>
                <a:cs typeface="+mn-cs"/>
              </a:rPr>
              <a:t>Pütten</a:t>
            </a:r>
            <a:r>
              <a:rPr lang="en-US" sz="4000" dirty="0">
                <a:solidFill>
                  <a:srgbClr val="253957"/>
                </a:solidFill>
                <a:latin typeface="PT Astra Sans" panose="020B0603020203020204" pitchFamily="34" charset="-52"/>
                <a:ea typeface="PT Astra Sans" panose="020B0603020203020204" pitchFamily="34" charset="-52"/>
                <a:cs typeface="+mn-cs"/>
              </a:rPr>
              <a:t>, Nicole C. </a:t>
            </a:r>
            <a:r>
              <a:rPr lang="en-US" sz="4000" dirty="0" err="1">
                <a:solidFill>
                  <a:srgbClr val="253957"/>
                </a:solidFill>
                <a:latin typeface="PT Astra Sans" panose="020B0603020203020204" pitchFamily="34" charset="-52"/>
                <a:ea typeface="PT Astra Sans" panose="020B0603020203020204" pitchFamily="34" charset="-52"/>
                <a:cs typeface="+mn-cs"/>
              </a:rPr>
              <a:t>Krämer</a:t>
            </a:r>
            <a:r>
              <a:rPr lang="en-US" sz="4000" dirty="0">
                <a:solidFill>
                  <a:srgbClr val="253957"/>
                </a:solidFill>
                <a:latin typeface="PT Astra Sans" panose="020B0603020203020204" pitchFamily="34" charset="-52"/>
                <a:ea typeface="PT Astra Sans" panose="020B0603020203020204" pitchFamily="34" charset="-52"/>
                <a:cs typeface="+mn-cs"/>
              </a:rPr>
              <a:t>, Stefan </a:t>
            </a:r>
            <a:r>
              <a:rPr lang="en-US" sz="4000" dirty="0" err="1">
                <a:solidFill>
                  <a:srgbClr val="253957"/>
                </a:solidFill>
                <a:latin typeface="PT Astra Sans" panose="020B0603020203020204" pitchFamily="34" charset="-52"/>
                <a:ea typeface="PT Astra Sans" panose="020B0603020203020204" pitchFamily="34" charset="-52"/>
                <a:cs typeface="+mn-cs"/>
              </a:rPr>
              <a:t>Maderwald</a:t>
            </a:r>
            <a:r>
              <a:rPr lang="en-US" sz="4000" dirty="0">
                <a:solidFill>
                  <a:srgbClr val="253957"/>
                </a:solidFill>
                <a:latin typeface="PT Astra Sans" panose="020B0603020203020204" pitchFamily="34" charset="-52"/>
                <a:ea typeface="PT Astra Sans" panose="020B0603020203020204" pitchFamily="34" charset="-52"/>
                <a:cs typeface="+mn-cs"/>
              </a:rPr>
              <a:t>, Matthias Brand and Fabian </a:t>
            </a:r>
            <a:r>
              <a:rPr lang="en-US" sz="4000" dirty="0" err="1" smtClean="0">
                <a:solidFill>
                  <a:srgbClr val="253957"/>
                </a:solidFill>
                <a:latin typeface="PT Astra Sans" panose="020B0603020203020204" pitchFamily="34" charset="-52"/>
                <a:ea typeface="PT Astra Sans" panose="020B0603020203020204" pitchFamily="34" charset="-52"/>
                <a:cs typeface="+mn-cs"/>
              </a:rPr>
              <a:t>Grabenhors</a:t>
            </a:r>
            <a:r>
              <a:rPr lang="en-US" sz="4000" dirty="0" smtClean="0">
                <a:solidFill>
                  <a:srgbClr val="253957"/>
                </a:solidFill>
                <a:latin typeface="PT Astra Sans" panose="020B0603020203020204" pitchFamily="34" charset="-52"/>
                <a:ea typeface="PT Astra Sans" panose="020B0603020203020204" pitchFamily="34" charset="-52"/>
                <a:cs typeface="+mn-cs"/>
              </a:rPr>
              <a:t> Journal </a:t>
            </a:r>
            <a:r>
              <a:rPr lang="en-US" sz="4000" dirty="0">
                <a:solidFill>
                  <a:srgbClr val="253957"/>
                </a:solidFill>
                <a:latin typeface="PT Astra Sans" panose="020B0603020203020204" pitchFamily="34" charset="-52"/>
                <a:ea typeface="PT Astra Sans" panose="020B0603020203020204" pitchFamily="34" charset="-52"/>
                <a:cs typeface="+mn-cs"/>
              </a:rPr>
              <a:t>of Neuroscience 14 August 2019, 39 (33) 6555-6570; DOI: https://doi.org/10.1523/JNEUROSCI.2956-18.2019</a:t>
            </a:r>
          </a:p>
        </p:txBody>
      </p:sp>
      <p:sp>
        <p:nvSpPr>
          <p:cNvPr id="66" name="Очень крутой заголовок…"/>
          <p:cNvSpPr txBox="1"/>
          <p:nvPr/>
        </p:nvSpPr>
        <p:spPr>
          <a:xfrm>
            <a:off x="4119276" y="614680"/>
            <a:ext cx="15958986" cy="1292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defRPr sz="3000">
                <a:solidFill>
                  <a:srgbClr val="253957"/>
                </a:solidFill>
                <a:latin typeface="+mn-lt"/>
                <a:ea typeface="+mn-ea"/>
                <a:cs typeface="+mn-cs"/>
                <a:sym typeface="Arial Narrow"/>
              </a:defRPr>
            </a:pPr>
            <a:r>
              <a:rPr lang="ru-RU" sz="7000" b="1" cap="all" dirty="0" smtClean="0">
                <a:solidFill>
                  <a:srgbClr val="253957"/>
                </a:solidFill>
                <a:latin typeface="PT Astra Sans" panose="020B0603020203020204" pitchFamily="34" charset="-52"/>
                <a:ea typeface="PT Astra Sans" panose="020B0603020203020204" pitchFamily="34" charset="-52"/>
                <a:cs typeface="+mn-cs"/>
              </a:rPr>
              <a:t>Источники</a:t>
            </a:r>
            <a:endParaRPr lang="ru-RU" sz="7000" b="1" cap="all" dirty="0">
              <a:solidFill>
                <a:srgbClr val="253957"/>
              </a:solidFill>
              <a:latin typeface="PT Astra Sans" panose="020B0603020203020204" pitchFamily="34" charset="-52"/>
              <a:ea typeface="PT Astra Sans" panose="020B0603020203020204" pitchFamily="34" charset="-52"/>
              <a:cs typeface="+mn-cs"/>
            </a:endParaRPr>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latin typeface="PT Astra Sans" panose="020B0603020203020204" pitchFamily="34" charset="-52"/>
              <a:ea typeface="PT Astra Sans" panose="020B0603020203020204" pitchFamily="34" charset="-52"/>
            </a:endParaRP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p:cNvSpPr/>
          <p:nvPr/>
        </p:nvSpPr>
        <p:spPr>
          <a:xfrm>
            <a:off x="9180314" y="12750508"/>
            <a:ext cx="6504353" cy="584775"/>
          </a:xfrm>
          <a:prstGeom prst="rect">
            <a:avLst/>
          </a:prstGeom>
        </p:spPr>
        <p:txBody>
          <a:bodyPr wrap="square">
            <a:spAutoFit/>
          </a:bodyPr>
          <a:lstStyle/>
          <a:p>
            <a:pPr>
              <a:defRPr sz="4200">
                <a:solidFill>
                  <a:srgbClr val="253957"/>
                </a:solidFill>
                <a:latin typeface="+mn-lt"/>
                <a:ea typeface="+mn-ea"/>
                <a:cs typeface="+mn-cs"/>
                <a:sym typeface="Arial Narrow"/>
              </a:defRPr>
            </a:pPr>
            <a:r>
              <a:rPr lang="ru-RU" sz="3200" dirty="0">
                <a:solidFill>
                  <a:srgbClr val="253957"/>
                </a:solidFill>
                <a:latin typeface="PT Astra Sans" panose="020B0603020203020204" pitchFamily="34" charset="-52"/>
                <a:ea typeface="PT Astra Sans" panose="020B0603020203020204" pitchFamily="34" charset="-52"/>
                <a:sym typeface="Arial Narrow"/>
              </a:rPr>
              <a:t>Чепоков Е. Вяткин С. Дроздов А.</a:t>
            </a:r>
          </a:p>
        </p:txBody>
      </p:sp>
      <p:sp>
        <p:nvSpPr>
          <p:cNvPr id="4" name="Номер слайда 3"/>
          <p:cNvSpPr>
            <a:spLocks noGrp="1"/>
          </p:cNvSpPr>
          <p:nvPr>
            <p:ph type="sldNum" sz="quarter" idx="2"/>
          </p:nvPr>
        </p:nvSpPr>
        <p:spPr>
          <a:xfrm>
            <a:off x="21189682" y="12704041"/>
            <a:ext cx="1218282" cy="636712"/>
          </a:xfrm>
        </p:spPr>
        <p:txBody>
          <a:bodyPr/>
          <a:lstStyle/>
          <a:p>
            <a:fld id="{86CB4B4D-7CA3-9044-876B-883B54F8677D}" type="slidenum">
              <a:rPr lang="ru-RU" sz="3200" smtClean="0">
                <a:solidFill>
                  <a:srgbClr val="253957"/>
                </a:solidFill>
                <a:latin typeface="PT Astra Sans" panose="020B0603020203020204" pitchFamily="34" charset="-52"/>
                <a:ea typeface="PT Astra Sans" panose="020B0603020203020204" pitchFamily="34" charset="-52"/>
              </a:rPr>
              <a:pPr/>
              <a:t>9</a:t>
            </a:fld>
            <a:r>
              <a:rPr lang="en-US" sz="3200" dirty="0">
                <a:solidFill>
                  <a:srgbClr val="253957"/>
                </a:solidFill>
                <a:latin typeface="PT Astra Sans" panose="020B0603020203020204" pitchFamily="34" charset="-52"/>
                <a:ea typeface="PT Astra Sans" panose="020B0603020203020204" pitchFamily="34" charset="-52"/>
              </a:rPr>
              <a:t>/</a:t>
            </a:r>
            <a:r>
              <a:rPr lang="ru-RU" sz="3200" dirty="0" smtClean="0">
                <a:solidFill>
                  <a:srgbClr val="253957"/>
                </a:solidFill>
                <a:latin typeface="PT Astra Sans" panose="020B0603020203020204" pitchFamily="34" charset="-52"/>
                <a:ea typeface="PT Astra Sans" panose="020B0603020203020204" pitchFamily="34" charset="-52"/>
              </a:rPr>
              <a:t>12</a:t>
            </a:r>
            <a:endParaRPr lang="ru-RU" sz="3200" dirty="0">
              <a:solidFill>
                <a:srgbClr val="253957"/>
              </a:solidFill>
              <a:latin typeface="PT Astra Sans" panose="020B0603020203020204" pitchFamily="34" charset="-52"/>
              <a:ea typeface="PT Astra Sans" panose="020B0603020203020204" pitchFamily="34" charset="-52"/>
            </a:endParaRPr>
          </a:p>
        </p:txBody>
      </p:sp>
      <p:sp>
        <p:nvSpPr>
          <p:cNvPr id="5" name="TextBox 4"/>
          <p:cNvSpPr txBox="1"/>
          <p:nvPr/>
        </p:nvSpPr>
        <p:spPr>
          <a:xfrm>
            <a:off x="1201065" y="12724540"/>
            <a:ext cx="2301911"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r>
              <a:rPr lang="ru-RU" sz="3200" dirty="0">
                <a:solidFill>
                  <a:srgbClr val="253957"/>
                </a:solidFill>
                <a:latin typeface="PT Astra Sans" panose="020B0603020203020204" pitchFamily="34" charset="-52"/>
                <a:ea typeface="PT Astra Sans" panose="020B0603020203020204" pitchFamily="34" charset="-52"/>
                <a:sym typeface="Arial Narrow"/>
              </a:rPr>
              <a:t>Пермь, </a:t>
            </a:r>
            <a:r>
              <a:rPr lang="ru-RU" sz="3200" dirty="0" smtClean="0">
                <a:solidFill>
                  <a:srgbClr val="253957"/>
                </a:solidFill>
                <a:latin typeface="PT Astra Sans" panose="020B0603020203020204" pitchFamily="34" charset="-52"/>
                <a:ea typeface="PT Astra Sans" panose="020B0603020203020204" pitchFamily="34" charset="-52"/>
                <a:sym typeface="Arial Narrow"/>
              </a:rPr>
              <a:t>2019</a:t>
            </a:r>
            <a:endParaRPr lang="ru-RU" sz="3200" dirty="0">
              <a:solidFill>
                <a:srgbClr val="253957"/>
              </a:solidFill>
              <a:latin typeface="PT Astra Sans" panose="020B0603020203020204" pitchFamily="34" charset="-52"/>
              <a:ea typeface="PT Astra Sans" panose="020B0603020203020204" pitchFamily="34" charset="-52"/>
              <a:sym typeface="Arial Narrow"/>
            </a:endParaRPr>
          </a:p>
        </p:txBody>
      </p:sp>
      <p:sp>
        <p:nvSpPr>
          <p:cNvPr id="3" name="TextBox 2"/>
          <p:cNvSpPr txBox="1"/>
          <p:nvPr/>
        </p:nvSpPr>
        <p:spPr>
          <a:xfrm>
            <a:off x="20738436" y="13074356"/>
            <a:ext cx="2120772" cy="5751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в</a:t>
            </a:r>
            <a:r>
              <a:rPr lang="ru-RU" sz="2800" dirty="0" smtClean="0">
                <a:solidFill>
                  <a:srgbClr val="253957"/>
                </a:solidFill>
                <a:latin typeface="PT Astra Sans" panose="020B0603020203020204" pitchFamily="34" charset="-52"/>
                <a:ea typeface="PT Astra Sans" panose="020B0603020203020204" pitchFamily="34" charset="-52"/>
                <a:hlinkClick r:id="rId3" action="ppaction://hlinksldjump"/>
              </a:rPr>
              <a:t> </a:t>
            </a:r>
            <a:r>
              <a:rPr lang="ru-RU" sz="2800" dirty="0">
                <a:solidFill>
                  <a:srgbClr val="253957"/>
                </a:solidFill>
                <a:latin typeface="PT Astra Sans" panose="020B0603020203020204" pitchFamily="34" charset="-52"/>
                <a:ea typeface="PT Astra Sans" panose="020B0603020203020204" pitchFamily="34" charset="-52"/>
                <a:hlinkClick r:id="rId3" action="ppaction://hlinksldjump"/>
              </a:rPr>
              <a:t>оглавление</a:t>
            </a:r>
            <a:endParaRPr lang="ru-RU" sz="2800" dirty="0">
              <a:solidFill>
                <a:srgbClr val="253957"/>
              </a:solidFill>
              <a:latin typeface="PT Astra Sans" panose="020B0603020203020204" pitchFamily="34" charset="-52"/>
              <a:ea typeface="PT Astra Sans" panose="020B0603020203020204" pitchFamily="34" charset="-52"/>
            </a:endParaRPr>
          </a:p>
        </p:txBody>
      </p:sp>
    </p:spTree>
    <p:extLst>
      <p:ext uri="{BB962C8B-B14F-4D97-AF65-F5344CB8AC3E}">
        <p14:creationId xmlns:p14="http://schemas.microsoft.com/office/powerpoint/2010/main" val="1392428533"/>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1530</TotalTime>
  <Words>540</Words>
  <Application>Microsoft Office PowerPoint</Application>
  <PresentationFormat>Произвольный</PresentationFormat>
  <Paragraphs>76</Paragraphs>
  <Slides>11</Slides>
  <Notes>0</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11</vt:i4>
      </vt:variant>
    </vt:vector>
  </HeadingPairs>
  <TitlesOfParts>
    <vt:vector size="20" baseType="lpstr">
      <vt:lpstr>Arial</vt:lpstr>
      <vt:lpstr>Arial Narrow</vt:lpstr>
      <vt:lpstr>Calibri Light</vt:lpstr>
      <vt:lpstr>Helvetica</vt:lpstr>
      <vt:lpstr>Helvetica Light</vt:lpstr>
      <vt:lpstr>Helvetica Neue</vt:lpstr>
      <vt:lpstr>PT Astra Sans</vt:lpstr>
      <vt:lpstr>Times New Roman</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Bloodies</dc:creator>
  <cp:lastModifiedBy>Елизар Чепоков</cp:lastModifiedBy>
  <cp:revision>44</cp:revision>
  <dcterms:modified xsi:type="dcterms:W3CDTF">2019-12-19T10:52:38Z</dcterms:modified>
</cp:coreProperties>
</file>